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513" r:id="rId2"/>
    <p:sldId id="514" r:id="rId3"/>
    <p:sldId id="515" r:id="rId4"/>
    <p:sldId id="516" r:id="rId5"/>
    <p:sldId id="517" r:id="rId6"/>
    <p:sldId id="518" r:id="rId7"/>
    <p:sldId id="519" r:id="rId8"/>
    <p:sldId id="520" r:id="rId9"/>
    <p:sldId id="521" r:id="rId10"/>
    <p:sldId id="656" r:id="rId11"/>
    <p:sldId id="657" r:id="rId12"/>
    <p:sldId id="658" r:id="rId13"/>
    <p:sldId id="659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626" r:id="rId23"/>
    <p:sldId id="535" r:id="rId24"/>
    <p:sldId id="627" r:id="rId25"/>
    <p:sldId id="628" r:id="rId26"/>
    <p:sldId id="629" r:id="rId27"/>
    <p:sldId id="630" r:id="rId28"/>
    <p:sldId id="631" r:id="rId29"/>
    <p:sldId id="632" r:id="rId30"/>
    <p:sldId id="633" r:id="rId31"/>
    <p:sldId id="635" r:id="rId32"/>
    <p:sldId id="683" r:id="rId33"/>
    <p:sldId id="681" r:id="rId34"/>
    <p:sldId id="682" r:id="rId35"/>
    <p:sldId id="684" r:id="rId36"/>
    <p:sldId id="617" r:id="rId37"/>
    <p:sldId id="618" r:id="rId38"/>
    <p:sldId id="619" r:id="rId39"/>
    <p:sldId id="620" r:id="rId40"/>
    <p:sldId id="679" r:id="rId41"/>
    <p:sldId id="680" r:id="rId42"/>
    <p:sldId id="546" r:id="rId43"/>
    <p:sldId id="547" r:id="rId44"/>
    <p:sldId id="638" r:id="rId45"/>
    <p:sldId id="548" r:id="rId46"/>
    <p:sldId id="549" r:id="rId47"/>
    <p:sldId id="550" r:id="rId48"/>
    <p:sldId id="551" r:id="rId49"/>
    <p:sldId id="552" r:id="rId50"/>
    <p:sldId id="553" r:id="rId51"/>
    <p:sldId id="554" r:id="rId52"/>
    <p:sldId id="555" r:id="rId53"/>
    <p:sldId id="556" r:id="rId54"/>
    <p:sldId id="557" r:id="rId55"/>
    <p:sldId id="558" r:id="rId56"/>
    <p:sldId id="559" r:id="rId57"/>
    <p:sldId id="560" r:id="rId58"/>
    <p:sldId id="561" r:id="rId59"/>
    <p:sldId id="660" r:id="rId60"/>
    <p:sldId id="661" r:id="rId61"/>
    <p:sldId id="662" r:id="rId62"/>
    <p:sldId id="663" r:id="rId63"/>
    <p:sldId id="562" r:id="rId64"/>
    <p:sldId id="563" r:id="rId65"/>
    <p:sldId id="564" r:id="rId66"/>
    <p:sldId id="639" r:id="rId67"/>
    <p:sldId id="566" r:id="rId68"/>
    <p:sldId id="567" r:id="rId69"/>
    <p:sldId id="568" r:id="rId70"/>
    <p:sldId id="569" r:id="rId71"/>
    <p:sldId id="570" r:id="rId72"/>
    <p:sldId id="571" r:id="rId73"/>
    <p:sldId id="572" r:id="rId74"/>
    <p:sldId id="573" r:id="rId75"/>
    <p:sldId id="574" r:id="rId76"/>
    <p:sldId id="575" r:id="rId77"/>
    <p:sldId id="576" r:id="rId78"/>
    <p:sldId id="577" r:id="rId79"/>
    <p:sldId id="578" r:id="rId80"/>
    <p:sldId id="579" r:id="rId81"/>
    <p:sldId id="580" r:id="rId82"/>
    <p:sldId id="664" r:id="rId83"/>
    <p:sldId id="665" r:id="rId84"/>
    <p:sldId id="666" r:id="rId85"/>
    <p:sldId id="667" r:id="rId86"/>
    <p:sldId id="581" r:id="rId87"/>
    <p:sldId id="582" r:id="rId88"/>
    <p:sldId id="583" r:id="rId89"/>
    <p:sldId id="584" r:id="rId90"/>
    <p:sldId id="585" r:id="rId91"/>
    <p:sldId id="586" r:id="rId92"/>
    <p:sldId id="640" r:id="rId93"/>
    <p:sldId id="641" r:id="rId94"/>
    <p:sldId id="588" r:id="rId95"/>
    <p:sldId id="643" r:id="rId96"/>
    <p:sldId id="589" r:id="rId97"/>
    <p:sldId id="642" r:id="rId98"/>
    <p:sldId id="590" r:id="rId99"/>
    <p:sldId id="644" r:id="rId100"/>
    <p:sldId id="645" r:id="rId101"/>
    <p:sldId id="591" r:id="rId102"/>
    <p:sldId id="592" r:id="rId103"/>
    <p:sldId id="670" r:id="rId104"/>
    <p:sldId id="672" r:id="rId105"/>
    <p:sldId id="673" r:id="rId106"/>
    <p:sldId id="675" r:id="rId107"/>
    <p:sldId id="676" r:id="rId108"/>
    <p:sldId id="674" r:id="rId109"/>
    <p:sldId id="677" r:id="rId110"/>
    <p:sldId id="593" r:id="rId111"/>
    <p:sldId id="594" r:id="rId112"/>
    <p:sldId id="595" r:id="rId113"/>
    <p:sldId id="596" r:id="rId114"/>
    <p:sldId id="599" r:id="rId115"/>
    <p:sldId id="600" r:id="rId116"/>
    <p:sldId id="654" r:id="rId117"/>
    <p:sldId id="651" r:id="rId118"/>
    <p:sldId id="652" r:id="rId119"/>
    <p:sldId id="653" r:id="rId120"/>
    <p:sldId id="655" r:id="rId121"/>
    <p:sldId id="601" r:id="rId122"/>
    <p:sldId id="650" r:id="rId123"/>
    <p:sldId id="649" r:id="rId124"/>
    <p:sldId id="602" r:id="rId125"/>
    <p:sldId id="603" r:id="rId126"/>
    <p:sldId id="648" r:id="rId127"/>
    <p:sldId id="646" r:id="rId128"/>
    <p:sldId id="647" r:id="rId129"/>
    <p:sldId id="605" r:id="rId130"/>
    <p:sldId id="606" r:id="rId131"/>
    <p:sldId id="607" r:id="rId132"/>
    <p:sldId id="608" r:id="rId133"/>
    <p:sldId id="611" r:id="rId134"/>
    <p:sldId id="612" r:id="rId135"/>
    <p:sldId id="613" r:id="rId136"/>
    <p:sldId id="614" r:id="rId137"/>
    <p:sldId id="295" r:id="rId1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3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A8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80" autoAdjust="0"/>
    <p:restoredTop sz="95470"/>
  </p:normalViewPr>
  <p:slideViewPr>
    <p:cSldViewPr snapToGrid="0" snapToObjects="1" showGuides="1">
      <p:cViewPr varScale="1">
        <p:scale>
          <a:sx n="227" d="100"/>
          <a:sy n="227" d="100"/>
        </p:scale>
        <p:origin x="2752" y="184"/>
      </p:cViewPr>
      <p:guideLst>
        <p:guide orient="horz" pos="2160"/>
        <p:guide orient="horz" pos="4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6D0F5-7463-4A3E-907E-A6C3FED32AFD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FCDFE-4F68-423F-921F-0BB816773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9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FCDFE-4F68-423F-921F-0BB81677327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22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16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3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5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23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71631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제목 텍스트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본문 첫 번째 줄</a:t>
            </a:r>
          </a:p>
          <a:p>
            <a:pPr lvl="1">
              <a:defRPr sz="1800"/>
            </a:pPr>
            <a:r>
              <a:rPr sz="2500"/>
              <a:t>본문 두 번째 줄</a:t>
            </a:r>
          </a:p>
          <a:p>
            <a:pPr lvl="2">
              <a:defRPr sz="1800"/>
            </a:pPr>
            <a:r>
              <a:rPr sz="2500"/>
              <a:t>본문 세 번째 줄</a:t>
            </a:r>
          </a:p>
          <a:p>
            <a:pPr lvl="3">
              <a:defRPr sz="1800"/>
            </a:pPr>
            <a:r>
              <a:rPr sz="2500"/>
              <a:t>본문 네 번째 줄</a:t>
            </a:r>
          </a:p>
          <a:p>
            <a:pPr lvl="4">
              <a:defRPr sz="1800"/>
            </a:pPr>
            <a:r>
              <a:rPr sz="2500"/>
              <a:t>본문 다섯번째 줄</a:t>
            </a:r>
          </a:p>
        </p:txBody>
      </p:sp>
    </p:spTree>
    <p:extLst>
      <p:ext uri="{BB962C8B-B14F-4D97-AF65-F5344CB8AC3E}">
        <p14:creationId xmlns:p14="http://schemas.microsoft.com/office/powerpoint/2010/main" val="16678070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8585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75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4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1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4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3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329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6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91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2345E-FE9F-4251-B1B9-A01DB904D490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0A8C4-286B-4EE0-BFB2-2EECA637637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1" descr="C:\Users\구슬희\Documents\카카오톡 받은 파일\CAC로고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68427"/>
            <a:ext cx="3013037" cy="47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5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code.org/" TargetMode="Externa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studio.code.org/" TargetMode="Externa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kocoafab.cc/tutorial/view/380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25" y="2145599"/>
            <a:ext cx="5744756" cy="2612146"/>
          </a:xfrm>
          <a:prstGeom prst="rect">
            <a:avLst/>
          </a:prstGeom>
        </p:spPr>
      </p:pic>
      <p:pic>
        <p:nvPicPr>
          <p:cNvPr id="8" name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473" y="5278403"/>
            <a:ext cx="4252509" cy="67739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310152" y="1267293"/>
            <a:ext cx="3624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RC</a:t>
            </a:r>
            <a:r>
              <a:rPr lang="ko-KR" altLang="en-US" sz="4000" dirty="0"/>
              <a:t> </a:t>
            </a:r>
            <a:r>
              <a:rPr lang="en-US" altLang="ko-KR" sz="4000" dirty="0"/>
              <a:t>CAR </a:t>
            </a:r>
            <a:r>
              <a:rPr lang="ko-KR" altLang="en-US" sz="4000"/>
              <a:t>만들기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5601368" y="26739"/>
            <a:ext cx="3542632" cy="4545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1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9"/>
          <p:cNvSpPr/>
          <p:nvPr/>
        </p:nvSpPr>
        <p:spPr>
          <a:xfrm>
            <a:off x="2748661" y="2804661"/>
            <a:ext cx="415979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이제</a:t>
            </a:r>
            <a:r>
              <a:rPr lang="en-US" sz="2531"/>
              <a:t> </a:t>
            </a:r>
            <a:r>
              <a:rPr lang="ko-KR" altLang="en-US" sz="2531"/>
              <a:t>외형을</a:t>
            </a:r>
            <a:r>
              <a:rPr sz="2531"/>
              <a:t> 만들어 봅시다.</a:t>
            </a:r>
          </a:p>
        </p:txBody>
      </p:sp>
    </p:spTree>
    <p:extLst>
      <p:ext uri="{BB962C8B-B14F-4D97-AF65-F5344CB8AC3E}">
        <p14:creationId xmlns:p14="http://schemas.microsoft.com/office/powerpoint/2010/main" val="67829596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2" y="770014"/>
            <a:ext cx="6082237" cy="5693492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1655180" y="1203767"/>
            <a:ext cx="1099595" cy="2326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3451185" y="1088020"/>
            <a:ext cx="1583802" cy="23052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3125165" y="3277565"/>
            <a:ext cx="2122025" cy="773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345084" y="4051139"/>
            <a:ext cx="1770926" cy="2189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2095018" y="2233914"/>
            <a:ext cx="231493" cy="26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363656" y="1655180"/>
            <a:ext cx="231493" cy="26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514123" y="3323865"/>
            <a:ext cx="231493" cy="26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398376" y="4708967"/>
            <a:ext cx="231493" cy="26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78491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0"/>
            <a:ext cx="9144000" cy="46604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7012" y="2688251"/>
            <a:ext cx="32573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4743" y="2108095"/>
            <a:ext cx="32573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05846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028700"/>
            <a:ext cx="7391400" cy="4787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5615" y="2518367"/>
            <a:ext cx="32573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1293" y="3091539"/>
            <a:ext cx="32573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4690" y="2666371"/>
            <a:ext cx="32573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1495" y="2070635"/>
            <a:ext cx="32573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444581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0880" y="273304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초음파 센서로 장애물 감지하기 </a:t>
            </a:r>
          </a:p>
        </p:txBody>
      </p:sp>
    </p:spTree>
    <p:extLst>
      <p:ext uri="{BB962C8B-B14F-4D97-AF65-F5344CB8AC3E}">
        <p14:creationId xmlns:p14="http://schemas.microsoft.com/office/powerpoint/2010/main" val="74334331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734" y="853440"/>
            <a:ext cx="4758590" cy="56591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" y="2838450"/>
            <a:ext cx="4330433" cy="14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07038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0"/>
            <a:ext cx="507867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4240" y="3059668"/>
            <a:ext cx="180848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업 로드</a:t>
            </a:r>
          </a:p>
        </p:txBody>
      </p:sp>
    </p:spTree>
    <p:extLst>
      <p:ext uri="{BB962C8B-B14F-4D97-AF65-F5344CB8AC3E}">
        <p14:creationId xmlns:p14="http://schemas.microsoft.com/office/powerpoint/2010/main" val="119412132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03" y="1874520"/>
            <a:ext cx="5556997" cy="27990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" y="0"/>
            <a:ext cx="1575816" cy="42976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" y="3007360"/>
            <a:ext cx="1921366" cy="35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93566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84" y="1630680"/>
            <a:ext cx="4539885" cy="48120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45" y="0"/>
            <a:ext cx="181382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175" y="0"/>
            <a:ext cx="1626807" cy="3261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175" y="3354070"/>
            <a:ext cx="1676140" cy="35039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80138" y="3852029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장애물을 감지상태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7581" y="5497949"/>
            <a:ext cx="121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평소 상태 </a:t>
            </a:r>
          </a:p>
        </p:txBody>
      </p:sp>
    </p:spTree>
    <p:extLst>
      <p:ext uri="{BB962C8B-B14F-4D97-AF65-F5344CB8AC3E}">
        <p14:creationId xmlns:p14="http://schemas.microsoft.com/office/powerpoint/2010/main" val="284222241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522130"/>
            <a:ext cx="9144000" cy="581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88845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8640" y="2987040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dirty="0"/>
              <a:t>App Inventor</a:t>
            </a:r>
            <a:r>
              <a:rPr kumimoji="1" lang="ko-KR" altLang="en-US" u="sng" dirty="0"/>
              <a:t>로 원격 조정하기</a:t>
            </a:r>
          </a:p>
        </p:txBody>
      </p:sp>
    </p:spTree>
    <p:extLst>
      <p:ext uri="{BB962C8B-B14F-4D97-AF65-F5344CB8AC3E}">
        <p14:creationId xmlns:p14="http://schemas.microsoft.com/office/powerpoint/2010/main" val="3963396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730434"/>
            <a:ext cx="7313208" cy="61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87062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138"/>
            <a:ext cx="9144000" cy="4124392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635031" y="5382229"/>
            <a:ext cx="4015836" cy="1107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/>
              <a:t>appinventor2</a:t>
            </a:r>
            <a:r>
              <a:rPr kumimoji="1" lang="ko-KR" altLang="en-US"/>
              <a:t>를 실행하기 위해서는</a:t>
            </a:r>
            <a:r>
              <a:rPr kumimoji="1" lang="en-US" altLang="ko-KR"/>
              <a:t>?</a:t>
            </a:r>
          </a:p>
          <a:p>
            <a:r>
              <a:rPr kumimoji="1" lang="en-US" altLang="ko-KR"/>
              <a:t>  1.</a:t>
            </a:r>
            <a:r>
              <a:rPr kumimoji="1" lang="en-US" altLang="ko-KR" sz="2400" b="1">
                <a:solidFill>
                  <a:srgbClr val="FF0000"/>
                </a:solidFill>
              </a:rPr>
              <a:t> chrome </a:t>
            </a:r>
            <a:r>
              <a:rPr kumimoji="1" lang="ko-KR" altLang="en-US"/>
              <a:t>브라우저 필요 </a:t>
            </a:r>
            <a:endParaRPr kumimoji="1" lang="en-US" altLang="ko-KR"/>
          </a:p>
          <a:p>
            <a:r>
              <a:rPr kumimoji="1" lang="ko-KR" altLang="en-US"/>
              <a:t>  </a:t>
            </a:r>
            <a:r>
              <a:rPr kumimoji="1" lang="en-US" altLang="ko-KR"/>
              <a:t>2.</a:t>
            </a:r>
            <a:r>
              <a:rPr kumimoji="1" lang="ko-KR" altLang="en-US"/>
              <a:t> </a:t>
            </a:r>
            <a:r>
              <a:rPr kumimoji="1" lang="ko-KR" altLang="en-US" sz="2400" b="1">
                <a:solidFill>
                  <a:srgbClr val="FF0000"/>
                </a:solidFill>
              </a:rPr>
              <a:t>구글 아이디 </a:t>
            </a:r>
            <a:r>
              <a:rPr kumimoji="1" lang="ko-KR" altLang="en-US"/>
              <a:t>필요  </a:t>
            </a:r>
          </a:p>
        </p:txBody>
      </p:sp>
    </p:spTree>
    <p:extLst>
      <p:ext uri="{BB962C8B-B14F-4D97-AF65-F5344CB8AC3E}">
        <p14:creationId xmlns:p14="http://schemas.microsoft.com/office/powerpoint/2010/main" val="268618908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859"/>
            <a:ext cx="9144000" cy="2556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3" y="3618856"/>
            <a:ext cx="9144000" cy="27652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Rectangle 4"/>
          <p:cNvSpPr/>
          <p:nvPr/>
        </p:nvSpPr>
        <p:spPr>
          <a:xfrm>
            <a:off x="731517" y="5756218"/>
            <a:ext cx="8759724" cy="830997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ai2.appinventor.mit.edu/</a:t>
            </a:r>
          </a:p>
        </p:txBody>
      </p:sp>
    </p:spTree>
    <p:extLst>
      <p:ext uri="{BB962C8B-B14F-4D97-AF65-F5344CB8AC3E}">
        <p14:creationId xmlns:p14="http://schemas.microsoft.com/office/powerpoint/2010/main" val="667360762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35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6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757"/>
            <a:ext cx="9144000" cy="530448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21551" y="1142826"/>
            <a:ext cx="351858" cy="3199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2898113" y="1544812"/>
            <a:ext cx="351858" cy="3199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7668771" y="1142825"/>
            <a:ext cx="351858" cy="3199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317625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757"/>
            <a:ext cx="9144000" cy="53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6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009" y="1319514"/>
            <a:ext cx="3338452" cy="456974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3784922" y="3483980"/>
            <a:ext cx="1458410" cy="231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784922" y="1647394"/>
            <a:ext cx="120129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UP_</a:t>
            </a:r>
          </a:p>
          <a:p>
            <a:r>
              <a:rPr kumimoji="1" lang="en-US" altLang="ko-KR" dirty="0"/>
              <a:t>DOWN_</a:t>
            </a:r>
          </a:p>
          <a:p>
            <a:r>
              <a:rPr kumimoji="1" lang="en-US" altLang="ko-KR" dirty="0"/>
              <a:t>LEFT_</a:t>
            </a:r>
          </a:p>
          <a:p>
            <a:r>
              <a:rPr kumimoji="1" lang="en-US" altLang="ko-KR" dirty="0"/>
              <a:t>RIGHT_</a:t>
            </a:r>
          </a:p>
          <a:p>
            <a:r>
              <a:rPr kumimoji="1" lang="en-US" altLang="ko-KR" dirty="0"/>
              <a:t>STOP_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5" y="1043893"/>
            <a:ext cx="2410576" cy="37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67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76" y="968817"/>
            <a:ext cx="4064000" cy="549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7357" y="3009418"/>
            <a:ext cx="305571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최대한 간편하게 디자인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0560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" y="811481"/>
            <a:ext cx="7267461" cy="58844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9205" y="2777923"/>
            <a:ext cx="891251" cy="185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>
            <a:off x="1620456" y="2870521"/>
            <a:ext cx="1157468" cy="1713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794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69" y="717629"/>
            <a:ext cx="7367943" cy="598989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1898248" y="2627453"/>
            <a:ext cx="1655182" cy="1180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071869" y="2720051"/>
            <a:ext cx="2176040" cy="6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 flipV="1">
            <a:off x="3935392" y="2731625"/>
            <a:ext cx="729205" cy="47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 flipV="1">
            <a:off x="3900669" y="2720051"/>
            <a:ext cx="0" cy="47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/>
          <p:nvPr/>
        </p:nvCxnSpPr>
        <p:spPr>
          <a:xfrm flipH="1" flipV="1">
            <a:off x="3935392" y="2731625"/>
            <a:ext cx="312517" cy="87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7385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54" y="1095534"/>
            <a:ext cx="5103997" cy="475546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-1" y="0"/>
            <a:ext cx="1944547" cy="6504972"/>
            <a:chOff x="89543" y="0"/>
            <a:chExt cx="2159000" cy="76483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43" y="0"/>
              <a:ext cx="2159000" cy="64389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743" y="5298875"/>
              <a:ext cx="2006600" cy="2349500"/>
            </a:xfrm>
            <a:prstGeom prst="rect">
              <a:avLst/>
            </a:prstGeom>
          </p:spPr>
        </p:pic>
      </p:grpSp>
      <p:cxnSp>
        <p:nvCxnSpPr>
          <p:cNvPr id="9" name="직선 화살표 연결선 8"/>
          <p:cNvCxnSpPr/>
          <p:nvPr/>
        </p:nvCxnSpPr>
        <p:spPr>
          <a:xfrm flipH="1" flipV="1">
            <a:off x="833377" y="2581154"/>
            <a:ext cx="3553428" cy="2002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226917" y="5058137"/>
            <a:ext cx="3692324" cy="115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V="1">
            <a:off x="4919241" y="4583575"/>
            <a:ext cx="23149" cy="4629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6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3" y="1614266"/>
            <a:ext cx="7988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119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54" y="1261640"/>
            <a:ext cx="5895757" cy="4826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9967" y="3490295"/>
            <a:ext cx="259272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어떻게 코딩하지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935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92" y="4182719"/>
            <a:ext cx="6440738" cy="23454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0" y="395710"/>
            <a:ext cx="2410576" cy="379060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2916820" y="3669175"/>
            <a:ext cx="1342664" cy="61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creenshot_2016-05-24-10-45-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92" y="395710"/>
            <a:ext cx="2116370" cy="37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012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6" y="969160"/>
            <a:ext cx="3005158" cy="4725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927" y="2150852"/>
            <a:ext cx="4940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056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46923"/>
            <a:ext cx="8991600" cy="2451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218" y="3576658"/>
            <a:ext cx="2286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361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64" y="3831783"/>
            <a:ext cx="4102100" cy="2273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164" y="1277153"/>
            <a:ext cx="4127500" cy="2197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5" y="789248"/>
            <a:ext cx="3255528" cy="51192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25975" y="2731626"/>
            <a:ext cx="925974" cy="9143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0619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648182"/>
            <a:ext cx="3332713" cy="52406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58" y="1110607"/>
            <a:ext cx="4076700" cy="2298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58" y="3595387"/>
            <a:ext cx="4392995" cy="25507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00934" y="1886674"/>
            <a:ext cx="925974" cy="9143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550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221"/>
            <a:ext cx="8991600" cy="2451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516" y="3588233"/>
            <a:ext cx="2286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857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600948"/>
            <a:ext cx="7298547" cy="6257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767" y="2665335"/>
            <a:ext cx="1353442" cy="2128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2527" y="2572737"/>
            <a:ext cx="622772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</a:rPr>
              <a:t>UP_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5479" y="3379602"/>
            <a:ext cx="74653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LEFT_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8841" y="3471418"/>
            <a:ext cx="939761" cy="36483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RIGHT_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2349" y="4424278"/>
            <a:ext cx="113686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</a:rPr>
              <a:t>DOWN_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380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706"/>
            <a:ext cx="8991600" cy="2451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412" y="3449336"/>
            <a:ext cx="2286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0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2017890"/>
            <a:ext cx="9143999" cy="1622778"/>
          </a:xfrm>
          <a:prstGeom prst="rect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ko-KR" altLang="en-US" sz="3586" dirty="0"/>
              <a:t>원래는</a:t>
            </a:r>
            <a:r>
              <a:rPr lang="en-US" altLang="ko-KR" sz="3586" dirty="0"/>
              <a:t>???</a:t>
            </a:r>
            <a:r>
              <a:rPr lang="ko-KR" altLang="en-US" sz="3586" dirty="0"/>
              <a:t> </a:t>
            </a:r>
            <a:endParaRPr lang="en-US" sz="3586" dirty="0"/>
          </a:p>
        </p:txBody>
      </p:sp>
    </p:spTree>
    <p:extLst>
      <p:ext uri="{BB962C8B-B14F-4D97-AF65-F5344CB8AC3E}">
        <p14:creationId xmlns:p14="http://schemas.microsoft.com/office/powerpoint/2010/main" val="14220972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02" y="849131"/>
            <a:ext cx="6729058" cy="27158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02" y="3764827"/>
            <a:ext cx="6729058" cy="28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06767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7" y="127000"/>
            <a:ext cx="5105944" cy="673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79" y="98778"/>
            <a:ext cx="5188668" cy="6787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090" y="0"/>
            <a:ext cx="5162983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521216" y="190502"/>
            <a:ext cx="513857" cy="437444"/>
          </a:xfrm>
          <a:prstGeom prst="ellipse">
            <a:avLst/>
          </a:prstGeom>
          <a:solidFill>
            <a:srgbClr val="1737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sz="1266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6135757" y="5870223"/>
            <a:ext cx="3023884" cy="5644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ko-KR" altLang="en-US" sz="1266" dirty="0">
                <a:solidFill>
                  <a:srgbClr val="000000"/>
                </a:solidFill>
              </a:rPr>
              <a:t>아두이노 프로그래밍</a:t>
            </a:r>
            <a:endParaRPr lang="en-US" sz="1266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712795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521216" y="190502"/>
            <a:ext cx="513857" cy="437444"/>
          </a:xfrm>
          <a:prstGeom prst="ellipse">
            <a:avLst/>
          </a:prstGeom>
          <a:solidFill>
            <a:srgbClr val="1737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altLang="ko-KR" sz="1266" dirty="0"/>
              <a:t>2</a:t>
            </a:r>
            <a:endParaRPr lang="en-US" sz="1266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008945"/>
            <a:ext cx="8554090" cy="48753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99767" y="5541230"/>
            <a:ext cx="2271889" cy="5644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altLang="ko-KR" sz="1266" dirty="0">
                <a:solidFill>
                  <a:srgbClr val="000000"/>
                </a:solidFill>
              </a:rPr>
              <a:t>S4A</a:t>
            </a:r>
            <a:r>
              <a:rPr lang="ko-KR" altLang="en-US" sz="1266" dirty="0">
                <a:solidFill>
                  <a:srgbClr val="000000"/>
                </a:solidFill>
              </a:rPr>
              <a:t> </a:t>
            </a:r>
            <a:endParaRPr lang="en-US" sz="1266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03002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96668" y="5940778"/>
            <a:ext cx="1778000" cy="536222"/>
          </a:xfrm>
          <a:prstGeom prst="rect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ko-KR" altLang="en-US" sz="1266" dirty="0"/>
              <a:t>앱인벤터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54878714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900"/>
            <a:ext cx="9144000" cy="43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143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401"/>
            <a:ext cx="9144000" cy="47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2101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198"/>
            <a:ext cx="9144000" cy="55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8045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20"/>
            <a:ext cx="9144000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13891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65755" y="2742565"/>
            <a:ext cx="3328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/>
              <a:t>감사합니다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66354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589734" y="3311639"/>
            <a:ext cx="1964532" cy="152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2382155" y="1668054"/>
            <a:ext cx="5017400" cy="124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아두이노 기본 구성을 알아봅시다.</a:t>
            </a:r>
          </a:p>
          <a:p>
            <a:pPr lvl="0">
              <a:defRPr sz="1800"/>
            </a:pPr>
            <a:endParaRPr sz="2531"/>
          </a:p>
          <a:p>
            <a:pPr lvl="0">
              <a:defRPr sz="1800"/>
            </a:pPr>
            <a:r>
              <a:rPr sz="2531"/>
              <a:t>구석구석 알아보아요.^^</a:t>
            </a:r>
          </a:p>
        </p:txBody>
      </p:sp>
    </p:spTree>
    <p:extLst>
      <p:ext uri="{BB962C8B-B14F-4D97-AF65-F5344CB8AC3E}">
        <p14:creationId xmlns:p14="http://schemas.microsoft.com/office/powerpoint/2010/main" val="10218061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96246" y="901099"/>
            <a:ext cx="7381359" cy="527106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4092222" y="999877"/>
            <a:ext cx="3725334" cy="366889"/>
          </a:xfrm>
          <a:prstGeom prst="rect">
            <a:avLst/>
          </a:prstGeom>
          <a:solidFill>
            <a:srgbClr val="FF0000">
              <a:alpha val="37000"/>
            </a:srgbClr>
          </a:soli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07" name="Shape 107"/>
          <p:cNvSpPr/>
          <p:nvPr/>
        </p:nvSpPr>
        <p:spPr>
          <a:xfrm>
            <a:off x="6294235" y="570099"/>
            <a:ext cx="1618390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321457">
              <a:defRPr sz="1800"/>
            </a:pPr>
            <a:r>
              <a:rPr sz="1687">
                <a:solidFill>
                  <a:srgbClr val="FFFFFF"/>
                </a:solidFill>
              </a:rPr>
              <a:t>디지털 </a:t>
            </a: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sz="1687">
                <a:solidFill>
                  <a:srgbClr val="FFFFFF"/>
                </a:solidFill>
              </a:rPr>
              <a:t>개 핀 </a:t>
            </a:r>
          </a:p>
        </p:txBody>
      </p:sp>
      <p:sp>
        <p:nvSpPr>
          <p:cNvPr id="108" name="Shape 108"/>
          <p:cNvSpPr/>
          <p:nvPr/>
        </p:nvSpPr>
        <p:spPr>
          <a:xfrm>
            <a:off x="5960912" y="4218432"/>
            <a:ext cx="907939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solidFill>
                  <a:schemeClr val="bg1"/>
                </a:solidFill>
              </a:rPr>
              <a:t>EEPROM </a:t>
            </a:r>
          </a:p>
        </p:txBody>
      </p:sp>
      <p:sp>
        <p:nvSpPr>
          <p:cNvPr id="109" name="Shape 109"/>
          <p:cNvSpPr/>
          <p:nvPr/>
        </p:nvSpPr>
        <p:spPr>
          <a:xfrm>
            <a:off x="3812819" y="3075432"/>
            <a:ext cx="558805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solidFill>
                  <a:schemeClr val="bg1"/>
                </a:solidFill>
              </a:rPr>
              <a:t>CPU  </a:t>
            </a:r>
          </a:p>
        </p:txBody>
      </p:sp>
      <p:sp>
        <p:nvSpPr>
          <p:cNvPr id="110" name="Shape 110"/>
          <p:cNvSpPr/>
          <p:nvPr/>
        </p:nvSpPr>
        <p:spPr>
          <a:xfrm>
            <a:off x="6335889" y="5747601"/>
            <a:ext cx="1483777" cy="366889"/>
          </a:xfrm>
          <a:prstGeom prst="rect">
            <a:avLst/>
          </a:prstGeom>
          <a:solidFill>
            <a:srgbClr val="FF0000">
              <a:alpha val="37000"/>
            </a:srgbClr>
          </a:soli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11" name="Shape 111"/>
          <p:cNvSpPr/>
          <p:nvPr/>
        </p:nvSpPr>
        <p:spPr>
          <a:xfrm>
            <a:off x="6392334" y="5077988"/>
            <a:ext cx="1725791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321457">
              <a:defRPr sz="1800"/>
            </a:pPr>
            <a:r>
              <a:rPr sz="1687">
                <a:solidFill>
                  <a:srgbClr val="FFFFFF"/>
                </a:solidFill>
              </a:rPr>
              <a:t>아날로그  </a:t>
            </a: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sz="1687">
                <a:solidFill>
                  <a:srgbClr val="FFFFFF"/>
                </a:solidFill>
              </a:rPr>
              <a:t>개 핀</a:t>
            </a:r>
          </a:p>
        </p:txBody>
      </p:sp>
      <p:sp>
        <p:nvSpPr>
          <p:cNvPr id="112" name="Shape 112"/>
          <p:cNvSpPr/>
          <p:nvPr/>
        </p:nvSpPr>
        <p:spPr>
          <a:xfrm>
            <a:off x="1572381" y="999877"/>
            <a:ext cx="983154" cy="731763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13" name="Shape 113"/>
          <p:cNvSpPr/>
          <p:nvPr/>
        </p:nvSpPr>
        <p:spPr>
          <a:xfrm>
            <a:off x="1047498" y="605988"/>
            <a:ext cx="1470593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solidFill>
                  <a:schemeClr val="bg1"/>
                </a:solidFill>
              </a:rPr>
              <a:t>RESET BUTTON </a:t>
            </a:r>
          </a:p>
        </p:txBody>
      </p:sp>
      <p:sp>
        <p:nvSpPr>
          <p:cNvPr id="114" name="Shape 114"/>
          <p:cNvSpPr/>
          <p:nvPr/>
        </p:nvSpPr>
        <p:spPr>
          <a:xfrm>
            <a:off x="330121" y="3075432"/>
            <a:ext cx="2047738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321457">
              <a:defRPr sz="1800"/>
            </a:pP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USB  (Cross Compiler) </a:t>
            </a:r>
          </a:p>
        </p:txBody>
      </p:sp>
      <p:sp>
        <p:nvSpPr>
          <p:cNvPr id="115" name="Shape 115"/>
          <p:cNvSpPr/>
          <p:nvPr/>
        </p:nvSpPr>
        <p:spPr>
          <a:xfrm>
            <a:off x="1270000" y="4753433"/>
            <a:ext cx="1620762" cy="1511906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16" name="Shape 116"/>
          <p:cNvSpPr/>
          <p:nvPr/>
        </p:nvSpPr>
        <p:spPr>
          <a:xfrm>
            <a:off x="5107891" y="5172015"/>
            <a:ext cx="978493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solidFill>
                  <a:schemeClr val="bg1"/>
                </a:solidFill>
              </a:rPr>
              <a:t>전원 부분  </a:t>
            </a:r>
          </a:p>
        </p:txBody>
      </p:sp>
      <p:sp>
        <p:nvSpPr>
          <p:cNvPr id="117" name="Shape 117"/>
          <p:cNvSpPr/>
          <p:nvPr/>
        </p:nvSpPr>
        <p:spPr>
          <a:xfrm>
            <a:off x="330121" y="5804047"/>
            <a:ext cx="2586604" cy="351954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321457">
              <a:defRPr sz="1800"/>
            </a:pPr>
            <a:r>
              <a:rPr sz="1687">
                <a:solidFill>
                  <a:srgbClr val="FFFFFF"/>
                </a:solidFill>
              </a:rPr>
              <a:t>아답터</a:t>
            </a: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sz="1687">
                <a:solidFill>
                  <a:srgbClr val="FFFFFF"/>
                </a:solidFill>
              </a:rPr>
              <a:t> 건전지 전원 연결</a:t>
            </a:r>
            <a:r>
              <a:rPr sz="168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18" name="Shape 118"/>
          <p:cNvSpPr/>
          <p:nvPr/>
        </p:nvSpPr>
        <p:spPr>
          <a:xfrm>
            <a:off x="922307" y="1858639"/>
            <a:ext cx="1507759" cy="1128891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119" name="Shape 119"/>
          <p:cNvSpPr/>
          <p:nvPr/>
        </p:nvSpPr>
        <p:spPr>
          <a:xfrm>
            <a:off x="4092222" y="5641930"/>
            <a:ext cx="1971981" cy="432754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32145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693556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2424428" y="2582874"/>
            <a:ext cx="501740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전기의 흐름에 대해서 알아봅시다.</a:t>
            </a:r>
          </a:p>
        </p:txBody>
      </p:sp>
      <p:pic>
        <p:nvPicPr>
          <p:cNvPr id="122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487043" y="3127610"/>
            <a:ext cx="2169915" cy="21788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41048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1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25">
                <a:solidFill>
                  <a:srgbClr val="888888"/>
                </a:solidFill>
              </a:rPr>
              <a:t>17</a:t>
            </a:fld>
            <a:endParaRPr sz="1125">
              <a:solidFill>
                <a:srgbClr val="888888"/>
              </a:solidFill>
            </a:endParaRPr>
          </a:p>
        </p:txBody>
      </p:sp>
      <p:pic>
        <p:nvPicPr>
          <p:cNvPr id="125" name="image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783663" y="1017984"/>
            <a:ext cx="5296210" cy="48220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26254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1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25">
                <a:solidFill>
                  <a:srgbClr val="888888"/>
                </a:solidFill>
              </a:rPr>
              <a:t>18</a:t>
            </a:fld>
            <a:endParaRPr sz="1125">
              <a:solidFill>
                <a:srgbClr val="888888"/>
              </a:solidFill>
            </a:endParaRPr>
          </a:p>
        </p:txBody>
      </p:sp>
      <p:pic>
        <p:nvPicPr>
          <p:cNvPr id="128" name="image4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387077" y="1660184"/>
            <a:ext cx="4792335" cy="3380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957028" y="2112287"/>
            <a:ext cx="1885089" cy="26334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Group 132"/>
          <p:cNvGrpSpPr/>
          <p:nvPr/>
        </p:nvGrpSpPr>
        <p:grpSpPr>
          <a:xfrm>
            <a:off x="3056173" y="4799879"/>
            <a:ext cx="1119785" cy="411168"/>
            <a:chOff x="0" y="985"/>
            <a:chExt cx="1592581" cy="584770"/>
          </a:xfrm>
        </p:grpSpPr>
        <p:sp>
          <p:nvSpPr>
            <p:cNvPr id="130" name="Shape 130"/>
            <p:cNvSpPr/>
            <p:nvPr/>
          </p:nvSpPr>
          <p:spPr>
            <a:xfrm>
              <a:off x="0" y="88476"/>
              <a:ext cx="1592581" cy="40978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321457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25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0" y="985"/>
              <a:ext cx="1592581" cy="584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2146" tIns="32146" rIns="32146" bIns="32146" numCol="1" anchor="ctr">
              <a:spAutoFit/>
            </a:bodyPr>
            <a:lstStyle/>
            <a:p>
              <a:pPr defTabSz="321457">
                <a:defRPr sz="1800"/>
              </a:pPr>
              <a:r>
                <a:rPr sz="22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5V </a:t>
              </a:r>
              <a:r>
                <a:rPr sz="126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(4</a:t>
              </a:r>
              <a:r>
                <a:rPr sz="1266">
                  <a:solidFill>
                    <a:srgbClr val="FFFFFF"/>
                  </a:solidFill>
                </a:rPr>
                <a:t>번째</a:t>
              </a:r>
              <a:r>
                <a:rPr sz="126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4202739" y="4760090"/>
            <a:ext cx="1885089" cy="490747"/>
            <a:chOff x="0" y="0"/>
            <a:chExt cx="2681014" cy="697950"/>
          </a:xfrm>
        </p:grpSpPr>
        <p:sp>
          <p:nvSpPr>
            <p:cNvPr id="133" name="Shape 133"/>
            <p:cNvSpPr/>
            <p:nvPr/>
          </p:nvSpPr>
          <p:spPr>
            <a:xfrm>
              <a:off x="0" y="127738"/>
              <a:ext cx="2681015" cy="442475"/>
            </a:xfrm>
            <a:prstGeom prst="rect">
              <a:avLst/>
            </a:prstGeom>
            <a:solidFill>
              <a:srgbClr val="0000FF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321457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25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0"/>
              <a:ext cx="2681015" cy="697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321457">
                <a:defRPr sz="1800"/>
              </a:pPr>
              <a:r>
                <a:rPr sz="22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GND </a:t>
              </a:r>
              <a:r>
                <a:rPr sz="140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(3</a:t>
              </a:r>
              <a:r>
                <a:rPr sz="1406">
                  <a:solidFill>
                    <a:srgbClr val="FFFFFF"/>
                  </a:solidFill>
                </a:rPr>
                <a:t>번째</a:t>
              </a:r>
              <a:r>
                <a:rPr sz="140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3486513" y="5221522"/>
            <a:ext cx="29976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+</a:t>
            </a:r>
          </a:p>
        </p:txBody>
      </p:sp>
      <p:sp>
        <p:nvSpPr>
          <p:cNvPr id="137" name="Shape 137"/>
          <p:cNvSpPr/>
          <p:nvPr/>
        </p:nvSpPr>
        <p:spPr>
          <a:xfrm>
            <a:off x="4873468" y="5221522"/>
            <a:ext cx="20518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209396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1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25">
                <a:solidFill>
                  <a:srgbClr val="888888"/>
                </a:solidFill>
              </a:rPr>
              <a:t>19</a:t>
            </a:fld>
            <a:endParaRPr sz="1125">
              <a:solidFill>
                <a:srgbClr val="888888"/>
              </a:solidFill>
            </a:endParaRPr>
          </a:p>
        </p:txBody>
      </p:sp>
      <p:pic>
        <p:nvPicPr>
          <p:cNvPr id="140" name="image6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382768" y="2278769"/>
            <a:ext cx="4296117" cy="289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800841" y="2410461"/>
            <a:ext cx="1885089" cy="263342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1960710" y="1049408"/>
            <a:ext cx="597118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브래드보드(빵판)에 불(LED)을 켜봅시다. </a:t>
            </a:r>
          </a:p>
        </p:txBody>
      </p:sp>
    </p:spTree>
    <p:extLst>
      <p:ext uri="{BB962C8B-B14F-4D97-AF65-F5344CB8AC3E}">
        <p14:creationId xmlns:p14="http://schemas.microsoft.com/office/powerpoint/2010/main" val="9355195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7" y="1358393"/>
            <a:ext cx="8353098" cy="5239671"/>
          </a:xfrm>
          <a:prstGeom prst="rect">
            <a:avLst/>
          </a:prstGeom>
        </p:spPr>
      </p:pic>
      <p:sp>
        <p:nvSpPr>
          <p:cNvPr id="3" name="Shape 59"/>
          <p:cNvSpPr/>
          <p:nvPr/>
        </p:nvSpPr>
        <p:spPr>
          <a:xfrm>
            <a:off x="2375833" y="155204"/>
            <a:ext cx="5139228" cy="72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4219" dirty="0"/>
              <a:t>자동차와 사물인터넷</a:t>
            </a:r>
          </a:p>
        </p:txBody>
      </p:sp>
    </p:spTree>
    <p:extLst>
      <p:ext uri="{BB962C8B-B14F-4D97-AF65-F5344CB8AC3E}">
        <p14:creationId xmlns:p14="http://schemas.microsoft.com/office/powerpoint/2010/main" val="2538567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1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25">
                <a:solidFill>
                  <a:srgbClr val="888888"/>
                </a:solidFill>
              </a:rPr>
              <a:t>20</a:t>
            </a:fld>
            <a:endParaRPr sz="1125">
              <a:solidFill>
                <a:srgbClr val="888888"/>
              </a:solidFill>
            </a:endParaRPr>
          </a:p>
        </p:txBody>
      </p:sp>
      <p:pic>
        <p:nvPicPr>
          <p:cNvPr id="145" name="image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81970" y="1715198"/>
            <a:ext cx="5780060" cy="376849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783740" y="471308"/>
            <a:ext cx="6540253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전기는 이렇게 통합니다. (연결되어 있어요)</a:t>
            </a:r>
          </a:p>
          <a:p>
            <a:pPr lvl="0">
              <a:defRPr sz="1800"/>
            </a:pPr>
            <a:r>
              <a:rPr sz="2531"/>
              <a:t>여기에 부품을 꽃아서 회로를 만들수 있어요.</a:t>
            </a:r>
          </a:p>
        </p:txBody>
      </p:sp>
    </p:spTree>
    <p:extLst>
      <p:ext uri="{BB962C8B-B14F-4D97-AF65-F5344CB8AC3E}">
        <p14:creationId xmlns:p14="http://schemas.microsoft.com/office/powerpoint/2010/main" val="154995263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3" y="2412720"/>
            <a:ext cx="8229600" cy="1143000"/>
          </a:xfrm>
        </p:spPr>
        <p:txBody>
          <a:bodyPr/>
          <a:lstStyle/>
          <a:p>
            <a:r>
              <a:rPr lang="ko-KR" altLang="en-US" dirty="0"/>
              <a:t>사전 작업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1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65" y="931756"/>
            <a:ext cx="3031141" cy="5393817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2936692" y="2142199"/>
            <a:ext cx="124516" cy="5355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200">
                <a:solidFill>
                  <a:schemeClr val="bg1"/>
                </a:solidFill>
              </a:rPr>
              <a:t>12V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3050992" y="2134966"/>
            <a:ext cx="124516" cy="535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200">
                <a:solidFill>
                  <a:schemeClr val="bg1"/>
                </a:solidFill>
              </a:rPr>
              <a:t>GND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3182655" y="2141333"/>
            <a:ext cx="124516" cy="516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200">
                <a:solidFill>
                  <a:schemeClr val="bg1"/>
                </a:solidFill>
              </a:rPr>
              <a:t>5V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71" y="1041940"/>
            <a:ext cx="3768757" cy="529009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622916" y="4787585"/>
            <a:ext cx="256486" cy="3831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70000"/>
              </a:lnSpc>
            </a:pPr>
            <a:r>
              <a:rPr kumimoji="1" lang="en-US" altLang="ko-KR" sz="1350">
                <a:solidFill>
                  <a:schemeClr val="bg1"/>
                </a:solidFill>
              </a:rPr>
              <a:t>9v</a:t>
            </a:r>
            <a:endParaRPr kumimoji="1" lang="ko-KR" altLang="en-US" sz="13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6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06" y="-17859"/>
            <a:ext cx="9356612" cy="7296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983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5248" y="2695698"/>
            <a:ext cx="343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물류 로봇 </a:t>
            </a:r>
            <a:r>
              <a:rPr kumimoji="1" lang="ko-KR" altLang="en-US" sz="3600"/>
              <a:t>엔진</a:t>
            </a:r>
            <a:r>
              <a:rPr kumimoji="1" lang="ko-KR" altLang="en-US" sz="2000"/>
              <a:t> 제작하기 </a:t>
            </a:r>
          </a:p>
        </p:txBody>
      </p:sp>
    </p:spTree>
    <p:extLst>
      <p:ext uri="{BB962C8B-B14F-4D97-AF65-F5344CB8AC3E}">
        <p14:creationId xmlns:p14="http://schemas.microsoft.com/office/powerpoint/2010/main" val="161747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031"/>
            <a:ext cx="9144000" cy="5705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856" y="84863"/>
            <a:ext cx="202491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80000"/>
              </a:lnSpc>
            </a:pPr>
            <a:r>
              <a:rPr lang="ko-KR" altLang="en-US" sz="2400" b="1">
                <a:latin typeface="나눔고딕"/>
                <a:ea typeface="나눔고딕"/>
                <a:cs typeface="나눔고딕"/>
              </a:rPr>
              <a:t>로더  </a:t>
            </a:r>
            <a:r>
              <a:rPr lang="en-US" altLang="ko-KR" sz="2400" b="1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>
                <a:latin typeface="나눔고딕"/>
                <a:ea typeface="나눔고딕"/>
                <a:cs typeface="나눔고딕"/>
              </a:rPr>
              <a:t>완성도</a:t>
            </a:r>
            <a:r>
              <a:rPr lang="en-US" altLang="ko-KR" sz="2400" b="1">
                <a:latin typeface="나눔고딕"/>
                <a:ea typeface="나눔고딕"/>
                <a:cs typeface="나눔고딕"/>
              </a:rPr>
              <a:t>)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010" y="46988"/>
            <a:ext cx="184731" cy="3877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3"/>
          <p:cNvSpPr/>
          <p:nvPr/>
        </p:nvSpPr>
        <p:spPr>
          <a:xfrm>
            <a:off x="6141024" y="4810707"/>
            <a:ext cx="86400" cy="3516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0" name="Rectangle 3"/>
          <p:cNvSpPr/>
          <p:nvPr/>
        </p:nvSpPr>
        <p:spPr>
          <a:xfrm>
            <a:off x="6330705" y="4808277"/>
            <a:ext cx="86400" cy="351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3"/>
          <p:cNvSpPr/>
          <p:nvPr/>
        </p:nvSpPr>
        <p:spPr>
          <a:xfrm>
            <a:off x="6421079" y="4808277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Rectangle 8"/>
          <p:cNvSpPr/>
          <p:nvPr/>
        </p:nvSpPr>
        <p:spPr>
          <a:xfrm>
            <a:off x="6198237" y="2504628"/>
            <a:ext cx="81319" cy="435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VCC</a:t>
            </a:r>
          </a:p>
        </p:txBody>
      </p:sp>
      <p:sp>
        <p:nvSpPr>
          <p:cNvPr id="64" name="Rectangle 26"/>
          <p:cNvSpPr/>
          <p:nvPr/>
        </p:nvSpPr>
        <p:spPr>
          <a:xfrm>
            <a:off x="6097713" y="2504628"/>
            <a:ext cx="81319" cy="4356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GND</a:t>
            </a:r>
          </a:p>
        </p:txBody>
      </p:sp>
      <p:sp>
        <p:nvSpPr>
          <p:cNvPr id="65" name="Rectangle 3"/>
          <p:cNvSpPr/>
          <p:nvPr/>
        </p:nvSpPr>
        <p:spPr>
          <a:xfrm>
            <a:off x="5090160" y="1946917"/>
            <a:ext cx="1008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6" name="Rectangle 3"/>
          <p:cNvSpPr/>
          <p:nvPr/>
        </p:nvSpPr>
        <p:spPr>
          <a:xfrm>
            <a:off x="5205205" y="1946917"/>
            <a:ext cx="100800" cy="386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ectangle 12"/>
          <p:cNvSpPr/>
          <p:nvPr/>
        </p:nvSpPr>
        <p:spPr>
          <a:xfrm>
            <a:off x="4161961" y="3929874"/>
            <a:ext cx="109915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75" name="Rectangle 4"/>
          <p:cNvSpPr/>
          <p:nvPr/>
        </p:nvSpPr>
        <p:spPr>
          <a:xfrm>
            <a:off x="5961188" y="6144536"/>
            <a:ext cx="119059" cy="42535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76" name="Rectangle 5"/>
          <p:cNvSpPr/>
          <p:nvPr/>
        </p:nvSpPr>
        <p:spPr>
          <a:xfrm>
            <a:off x="6067272" y="6147845"/>
            <a:ext cx="130965" cy="42535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77" name="Rectangle 12"/>
          <p:cNvSpPr/>
          <p:nvPr/>
        </p:nvSpPr>
        <p:spPr>
          <a:xfrm>
            <a:off x="6298217" y="3960013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78" name="Rectangle 12"/>
          <p:cNvSpPr/>
          <p:nvPr/>
        </p:nvSpPr>
        <p:spPr>
          <a:xfrm>
            <a:off x="3439756" y="4850777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79" name="Rectangle 12"/>
          <p:cNvSpPr/>
          <p:nvPr/>
        </p:nvSpPr>
        <p:spPr>
          <a:xfrm>
            <a:off x="3681526" y="5108664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80" name="Rectangle 3"/>
          <p:cNvSpPr/>
          <p:nvPr/>
        </p:nvSpPr>
        <p:spPr>
          <a:xfrm>
            <a:off x="6519009" y="4811046"/>
            <a:ext cx="864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95767" y="3258710"/>
            <a:ext cx="526175" cy="799186"/>
          </a:xfrm>
          <a:prstGeom prst="rect">
            <a:avLst/>
          </a:prstGeom>
        </p:spPr>
      </p:pic>
      <p:sp>
        <p:nvSpPr>
          <p:cNvPr id="82" name="Rectangle 11"/>
          <p:cNvSpPr/>
          <p:nvPr/>
        </p:nvSpPr>
        <p:spPr>
          <a:xfrm>
            <a:off x="2479979" y="3576648"/>
            <a:ext cx="529041" cy="1594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" tIns="18000" rIns="18000" bIns="18000" numCol="1" spcCol="26788" rtlCol="0" anchor="ctr">
            <a:spAutoFit/>
          </a:bodyPr>
          <a:lstStyle/>
          <a:p>
            <a:pPr defTabSz="410751" hangingPunct="0">
              <a:lnSpc>
                <a:spcPct val="80000"/>
              </a:lnSpc>
            </a:pPr>
            <a:r>
              <a:rPr lang="ko-KR" altLang="en-US" sz="1000" dirty="0">
                <a:sym typeface="Apple SD 산돌고딕 Neo 옅은체"/>
              </a:rPr>
              <a:t>긴쪽  </a:t>
            </a:r>
            <a:r>
              <a:rPr lang="en-US" altLang="ko-KR" sz="1000" dirty="0">
                <a:solidFill>
                  <a:srgbClr val="FF0000"/>
                </a:solidFill>
                <a:sym typeface="Apple SD 산돌고딕 Neo 옅은체"/>
              </a:rPr>
              <a:t>+</a:t>
            </a:r>
            <a:endParaRPr lang="en-US" sz="1000" dirty="0">
              <a:solidFill>
                <a:srgbClr val="FF0000"/>
              </a:solidFill>
              <a:sym typeface="Apple SD 산돌고딕 Neo 옅은체"/>
            </a:endParaRPr>
          </a:p>
        </p:txBody>
      </p:sp>
      <p:sp>
        <p:nvSpPr>
          <p:cNvPr id="83" name="Rectangle 3"/>
          <p:cNvSpPr/>
          <p:nvPr/>
        </p:nvSpPr>
        <p:spPr>
          <a:xfrm>
            <a:off x="6601959" y="4812974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ectangle 3"/>
          <p:cNvSpPr/>
          <p:nvPr/>
        </p:nvSpPr>
        <p:spPr>
          <a:xfrm>
            <a:off x="5932774" y="2504628"/>
            <a:ext cx="81750" cy="43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5" name="Rectangle 3"/>
          <p:cNvSpPr/>
          <p:nvPr/>
        </p:nvSpPr>
        <p:spPr>
          <a:xfrm>
            <a:off x="6004149" y="2504628"/>
            <a:ext cx="81750" cy="435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6" name="Rectangle 3"/>
          <p:cNvSpPr/>
          <p:nvPr/>
        </p:nvSpPr>
        <p:spPr>
          <a:xfrm>
            <a:off x="5316299" y="1946917"/>
            <a:ext cx="100800" cy="386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7" name="Rectangle 3"/>
          <p:cNvSpPr/>
          <p:nvPr/>
        </p:nvSpPr>
        <p:spPr>
          <a:xfrm>
            <a:off x="5406673" y="1925631"/>
            <a:ext cx="1008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8" name="Rectangle 4"/>
          <p:cNvSpPr/>
          <p:nvPr/>
        </p:nvSpPr>
        <p:spPr>
          <a:xfrm>
            <a:off x="4913043" y="1825280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89" name="Rectangle 5"/>
          <p:cNvSpPr/>
          <p:nvPr/>
        </p:nvSpPr>
        <p:spPr>
          <a:xfrm>
            <a:off x="4799209" y="1825280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90" name="Rectangle 4"/>
          <p:cNvSpPr/>
          <p:nvPr/>
        </p:nvSpPr>
        <p:spPr>
          <a:xfrm>
            <a:off x="4671902" y="1825280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91" name="텍스트 상자 2"/>
          <p:cNvSpPr txBox="1"/>
          <p:nvPr/>
        </p:nvSpPr>
        <p:spPr>
          <a:xfrm>
            <a:off x="5549064" y="1157674"/>
            <a:ext cx="1096095" cy="2277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100" dirty="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92" name="텍스트 상자 53"/>
          <p:cNvSpPr txBox="1"/>
          <p:nvPr/>
        </p:nvSpPr>
        <p:spPr>
          <a:xfrm>
            <a:off x="470554" y="4378510"/>
            <a:ext cx="704209" cy="17111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100">
                <a:latin typeface="NanumGothic" charset="-127"/>
                <a:ea typeface="NanumGothic" charset="-127"/>
                <a:cs typeface="NanumGothic" charset="-127"/>
              </a:rPr>
              <a:t>기어 모터 </a:t>
            </a:r>
          </a:p>
        </p:txBody>
      </p:sp>
      <p:sp>
        <p:nvSpPr>
          <p:cNvPr id="93" name="텍스트 상자 54"/>
          <p:cNvSpPr txBox="1"/>
          <p:nvPr/>
        </p:nvSpPr>
        <p:spPr>
          <a:xfrm>
            <a:off x="8427782" y="4730773"/>
            <a:ext cx="675049" cy="1831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05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  <p:sp>
        <p:nvSpPr>
          <p:cNvPr id="94" name="Rectangle 3"/>
          <p:cNvSpPr/>
          <p:nvPr/>
        </p:nvSpPr>
        <p:spPr>
          <a:xfrm>
            <a:off x="5793838" y="4805725"/>
            <a:ext cx="1008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5" name="Rectangle 3"/>
          <p:cNvSpPr/>
          <p:nvPr/>
        </p:nvSpPr>
        <p:spPr>
          <a:xfrm>
            <a:off x="5899739" y="4805725"/>
            <a:ext cx="100800" cy="3516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텍스트 상자 69"/>
          <p:cNvSpPr txBox="1"/>
          <p:nvPr/>
        </p:nvSpPr>
        <p:spPr>
          <a:xfrm>
            <a:off x="6575768" y="2358310"/>
            <a:ext cx="808939" cy="36317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100">
                <a:latin typeface="NanumGothic" charset="-127"/>
                <a:ea typeface="NanumGothic" charset="-127"/>
                <a:cs typeface="NanumGothic" charset="-127"/>
              </a:rPr>
              <a:t>블루투스</a:t>
            </a:r>
            <a:endParaRPr kumimoji="1" lang="en-US" altLang="ko-KR" sz="11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100">
                <a:latin typeface="NanumGothic" charset="-127"/>
                <a:ea typeface="NanumGothic" charset="-127"/>
                <a:cs typeface="NanumGothic" charset="-127"/>
              </a:rPr>
              <a:t>통신</a:t>
            </a:r>
          </a:p>
        </p:txBody>
      </p:sp>
      <p:sp>
        <p:nvSpPr>
          <p:cNvPr id="97" name="텍스트 상자 71"/>
          <p:cNvSpPr txBox="1"/>
          <p:nvPr/>
        </p:nvSpPr>
        <p:spPr>
          <a:xfrm>
            <a:off x="2080380" y="5143143"/>
            <a:ext cx="852093" cy="2070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1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  <p:sp>
        <p:nvSpPr>
          <p:cNvPr id="98" name="텍스트 상자 72"/>
          <p:cNvSpPr txBox="1"/>
          <p:nvPr/>
        </p:nvSpPr>
        <p:spPr>
          <a:xfrm>
            <a:off x="4844855" y="5255210"/>
            <a:ext cx="704209" cy="3301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100">
                <a:latin typeface="NanumGothic" charset="-127"/>
                <a:ea typeface="NanumGothic" charset="-127"/>
                <a:cs typeface="NanumGothic" charset="-127"/>
              </a:rPr>
              <a:t>아두이노 </a:t>
            </a:r>
            <a:endParaRPr kumimoji="1" lang="en-US" altLang="ko-KR" sz="1100" dirty="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100" dirty="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99" name="Rectangle 12"/>
          <p:cNvSpPr/>
          <p:nvPr/>
        </p:nvSpPr>
        <p:spPr>
          <a:xfrm rot="900000">
            <a:off x="4177002" y="2133816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00" name="Rectangle 12"/>
          <p:cNvSpPr/>
          <p:nvPr/>
        </p:nvSpPr>
        <p:spPr>
          <a:xfrm rot="900000">
            <a:off x="3982028" y="2313331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41" name="텍스트 상자 2"/>
          <p:cNvSpPr txBox="1"/>
          <p:nvPr/>
        </p:nvSpPr>
        <p:spPr>
          <a:xfrm>
            <a:off x="7331687" y="6180209"/>
            <a:ext cx="1096095" cy="2277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100">
                <a:latin typeface="NanumGothic" charset="-127"/>
                <a:ea typeface="NanumGothic" charset="-127"/>
                <a:cs typeface="NanumGothic" charset="-127"/>
              </a:rPr>
              <a:t>초음파 센서</a:t>
            </a:r>
            <a:endParaRPr kumimoji="1" lang="ko-KR" altLang="en-US" sz="1100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42" name="텍스트 상자 2"/>
          <p:cNvSpPr txBox="1"/>
          <p:nvPr/>
        </p:nvSpPr>
        <p:spPr>
          <a:xfrm>
            <a:off x="9114310" y="11202744"/>
            <a:ext cx="1096095" cy="2277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100">
                <a:latin typeface="NanumGothic" charset="-127"/>
                <a:ea typeface="NanumGothic" charset="-127"/>
                <a:cs typeface="NanumGothic" charset="-127"/>
              </a:rPr>
              <a:t>초음파 센서</a:t>
            </a:r>
            <a:endParaRPr kumimoji="1" lang="ko-KR" altLang="en-US" sz="1100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44" name="텍스트 상자 2"/>
          <p:cNvSpPr txBox="1"/>
          <p:nvPr/>
        </p:nvSpPr>
        <p:spPr>
          <a:xfrm>
            <a:off x="266878" y="2276873"/>
            <a:ext cx="768497" cy="2277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100" dirty="0">
                <a:latin typeface="NanumGothic" charset="-127"/>
                <a:ea typeface="NanumGothic" charset="-127"/>
                <a:cs typeface="NanumGothic" charset="-127"/>
              </a:rPr>
              <a:t>1602</a:t>
            </a:r>
            <a:r>
              <a:rPr kumimoji="1" lang="ko-KR" altLang="en-US" sz="1100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sz="1100" dirty="0">
                <a:latin typeface="NanumGothic" charset="-127"/>
                <a:ea typeface="NanumGothic" charset="-127"/>
                <a:cs typeface="NanumGothic" charset="-127"/>
              </a:rPr>
              <a:t>LCD</a:t>
            </a:r>
            <a:endParaRPr kumimoji="1" lang="ko-KR" altLang="en-US" sz="1100" dirty="0">
              <a:latin typeface="NanumGothic" charset="-127"/>
              <a:ea typeface="NanumGothic" charset="-127"/>
              <a:cs typeface="Nanum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2539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53" y="565621"/>
            <a:ext cx="5969000" cy="5854700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324101" y="103956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전원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101" y="534115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모터 드라이브 전원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5728137" y="158057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9" name="Rectangle 5"/>
          <p:cNvSpPr/>
          <p:nvPr/>
        </p:nvSpPr>
        <p:spPr>
          <a:xfrm>
            <a:off x="5614303" y="1580576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0" name="Rectangle 4"/>
          <p:cNvSpPr/>
          <p:nvPr/>
        </p:nvSpPr>
        <p:spPr>
          <a:xfrm>
            <a:off x="5486996" y="158057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11" name="Rectangle 12"/>
          <p:cNvSpPr/>
          <p:nvPr/>
        </p:nvSpPr>
        <p:spPr>
          <a:xfrm>
            <a:off x="5526633" y="4060116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5355511" y="3946971"/>
            <a:ext cx="120907" cy="1669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4397211" y="1011613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7492903" y="3075270"/>
            <a:ext cx="10310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브레드 보드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7285438" y="5068794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아두이노</a:t>
            </a:r>
            <a:endParaRPr kumimoji="1" lang="en-US" altLang="ko-KR" sz="14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869996" y="5158714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</p:spTree>
    <p:extLst>
      <p:ext uri="{BB962C8B-B14F-4D97-AF65-F5344CB8AC3E}">
        <p14:creationId xmlns:p14="http://schemas.microsoft.com/office/powerpoint/2010/main" val="158640954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85" y="676466"/>
            <a:ext cx="5765800" cy="5918200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279676" y="86889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전원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676" y="526098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>
                <a:latin typeface="나눔고딕"/>
                <a:ea typeface="나눔고딕"/>
                <a:cs typeface="나눔고딕"/>
              </a:rPr>
              <a:t>아두이노 전원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Rectangle 12"/>
          <p:cNvSpPr/>
          <p:nvPr/>
        </p:nvSpPr>
        <p:spPr>
          <a:xfrm>
            <a:off x="5330428" y="4156277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5100864" y="4143716"/>
            <a:ext cx="120907" cy="1669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16" name="Rectangle 4"/>
          <p:cNvSpPr/>
          <p:nvPr/>
        </p:nvSpPr>
        <p:spPr>
          <a:xfrm>
            <a:off x="5519789" y="1684745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7" name="Rectangle 5"/>
          <p:cNvSpPr/>
          <p:nvPr/>
        </p:nvSpPr>
        <p:spPr>
          <a:xfrm>
            <a:off x="5405955" y="1684745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8" name="Rectangle 4"/>
          <p:cNvSpPr/>
          <p:nvPr/>
        </p:nvSpPr>
        <p:spPr>
          <a:xfrm>
            <a:off x="5278648" y="1684745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4372279" y="1315308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20" name="텍스트 상자 19"/>
          <p:cNvSpPr txBox="1"/>
          <p:nvPr/>
        </p:nvSpPr>
        <p:spPr>
          <a:xfrm>
            <a:off x="7672753" y="3167863"/>
            <a:ext cx="10310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브레드 보드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5993286" y="5369476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아두이노</a:t>
            </a:r>
            <a:endParaRPr kumimoji="1" lang="en-US" altLang="ko-KR" sz="14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2774934" y="5315632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  <p:sp>
        <p:nvSpPr>
          <p:cNvPr id="24" name="Rectangle 4"/>
          <p:cNvSpPr/>
          <p:nvPr/>
        </p:nvSpPr>
        <p:spPr>
          <a:xfrm>
            <a:off x="6731340" y="6396073"/>
            <a:ext cx="119059" cy="42535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25" name="Rectangle 5"/>
          <p:cNvSpPr/>
          <p:nvPr/>
        </p:nvSpPr>
        <p:spPr>
          <a:xfrm>
            <a:off x="6837424" y="6399382"/>
            <a:ext cx="130965" cy="42535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77566127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0" y="487290"/>
            <a:ext cx="7277100" cy="5981700"/>
          </a:xfrm>
          <a:prstGeom prst="rect">
            <a:avLst/>
          </a:prstGeom>
        </p:spPr>
      </p:pic>
      <p:sp>
        <p:nvSpPr>
          <p:cNvPr id="13" name="Rectangle 4"/>
          <p:cNvSpPr/>
          <p:nvPr/>
        </p:nvSpPr>
        <p:spPr>
          <a:xfrm>
            <a:off x="5771923" y="6282786"/>
            <a:ext cx="119059" cy="46789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4" name="Rectangle 5"/>
          <p:cNvSpPr/>
          <p:nvPr/>
        </p:nvSpPr>
        <p:spPr>
          <a:xfrm>
            <a:off x="5878007" y="6286095"/>
            <a:ext cx="130965" cy="4678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5" name="Rectangle 4"/>
          <p:cNvSpPr/>
          <p:nvPr/>
        </p:nvSpPr>
        <p:spPr>
          <a:xfrm>
            <a:off x="4593814" y="160372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6" name="Rectangle 5"/>
          <p:cNvSpPr/>
          <p:nvPr/>
        </p:nvSpPr>
        <p:spPr>
          <a:xfrm>
            <a:off x="4479980" y="1603726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7" name="Rectangle 4"/>
          <p:cNvSpPr/>
          <p:nvPr/>
        </p:nvSpPr>
        <p:spPr>
          <a:xfrm>
            <a:off x="4352673" y="1603726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3428189" y="1080498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6694250" y="3451604"/>
            <a:ext cx="10310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브레드 보드</a:t>
            </a:r>
          </a:p>
        </p:txBody>
      </p:sp>
      <p:sp>
        <p:nvSpPr>
          <p:cNvPr id="20" name="텍스트 상자 19"/>
          <p:cNvSpPr txBox="1"/>
          <p:nvPr/>
        </p:nvSpPr>
        <p:spPr>
          <a:xfrm>
            <a:off x="6486785" y="5445128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아두이노</a:t>
            </a:r>
            <a:endParaRPr kumimoji="1" lang="en-US" altLang="ko-KR" sz="14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2071343" y="5535048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5010" y="4686732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  <p:sp>
        <p:nvSpPr>
          <p:cNvPr id="23" name="TextBox 6"/>
          <p:cNvSpPr txBox="1"/>
          <p:nvPr/>
        </p:nvSpPr>
        <p:spPr>
          <a:xfrm>
            <a:off x="315011" y="75404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모터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315011" y="532050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atin typeface="나눔고딕"/>
                <a:ea typeface="나눔고딕"/>
                <a:cs typeface="나눔고딕"/>
              </a:rPr>
              <a:t>기어 모터 왼쪽 연결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2223092" y="2743200"/>
            <a:ext cx="0" cy="94902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2"/>
          <p:cNvSpPr/>
          <p:nvPr/>
        </p:nvSpPr>
        <p:spPr>
          <a:xfrm>
            <a:off x="4386669" y="4026089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27" name="Rectangle 12"/>
          <p:cNvSpPr/>
          <p:nvPr/>
        </p:nvSpPr>
        <p:spPr>
          <a:xfrm>
            <a:off x="4150755" y="4019878"/>
            <a:ext cx="120907" cy="1669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0629021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514350"/>
            <a:ext cx="9004300" cy="58293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383418" y="90509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모터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396036" y="53205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atin typeface="나눔고딕"/>
                <a:ea typeface="나눔고딕"/>
                <a:cs typeface="나눔고딕"/>
              </a:rPr>
              <a:t>기어 모터 오른쪽 연결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5711830" y="6189508"/>
            <a:ext cx="144062" cy="51468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14" name="Rectangle 5"/>
          <p:cNvSpPr/>
          <p:nvPr/>
        </p:nvSpPr>
        <p:spPr>
          <a:xfrm>
            <a:off x="5816664" y="6192818"/>
            <a:ext cx="158468" cy="51468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3437865" y="870604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7709695" y="4567767"/>
            <a:ext cx="852093" cy="2187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6498359" y="5476767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아두이노</a:t>
            </a:r>
            <a:endParaRPr kumimoji="1" lang="en-US" altLang="ko-KR" sz="14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2869996" y="5158714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617314" y="3711240"/>
            <a:ext cx="852093" cy="2187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  <p:cxnSp>
        <p:nvCxnSpPr>
          <p:cNvPr id="20" name="직선 연결선[R] 19"/>
          <p:cNvCxnSpPr/>
          <p:nvPr/>
        </p:nvCxnSpPr>
        <p:spPr>
          <a:xfrm>
            <a:off x="6944993" y="2739726"/>
            <a:ext cx="0" cy="94902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1727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sted-image.png"/>
          <p:cNvPicPr/>
          <p:nvPr/>
        </p:nvPicPr>
        <p:blipFill>
          <a:blip r:embed="rId2"/>
          <a:srcRect t="12780"/>
          <a:stretch>
            <a:fillRect/>
          </a:stretch>
        </p:blipFill>
        <p:spPr>
          <a:xfrm>
            <a:off x="866180" y="895202"/>
            <a:ext cx="6822282" cy="4034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62887" y="4619350"/>
            <a:ext cx="7428867" cy="193063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2375833" y="155204"/>
            <a:ext cx="5139228" cy="72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4219" dirty="0"/>
              <a:t>자동차와 사물인터넷</a:t>
            </a:r>
          </a:p>
        </p:txBody>
      </p:sp>
    </p:spTree>
    <p:extLst>
      <p:ext uri="{BB962C8B-B14F-4D97-AF65-F5344CB8AC3E}">
        <p14:creationId xmlns:p14="http://schemas.microsoft.com/office/powerpoint/2010/main" val="18770329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1" y="847474"/>
            <a:ext cx="9017000" cy="58801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79676" y="6572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모터 제어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95010" y="103956"/>
            <a:ext cx="184666" cy="7435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2412" y="489162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모터 제어 연결 </a:t>
            </a:r>
            <a:r>
              <a:rPr lang="en-US" altLang="ko-KR" sz="16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아두이노</a:t>
            </a:r>
            <a:r>
              <a:rPr lang="en-US" altLang="ko-KR" sz="16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6099240" y="4982327"/>
            <a:ext cx="86400" cy="386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6189614" y="4982327"/>
            <a:ext cx="864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 3"/>
          <p:cNvSpPr/>
          <p:nvPr/>
        </p:nvSpPr>
        <p:spPr>
          <a:xfrm>
            <a:off x="5548367" y="4968200"/>
            <a:ext cx="1008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6" name="Rectangle 3"/>
          <p:cNvSpPr/>
          <p:nvPr/>
        </p:nvSpPr>
        <p:spPr>
          <a:xfrm>
            <a:off x="5663412" y="4968200"/>
            <a:ext cx="100800" cy="386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5059448" y="1893814"/>
            <a:ext cx="86400" cy="386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5149822" y="1893814"/>
            <a:ext cx="864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774793" y="1879687"/>
            <a:ext cx="1008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4889838" y="1879687"/>
            <a:ext cx="100800" cy="386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3419466" y="1289381"/>
            <a:ext cx="1134135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32" name="텍스트 상자 31"/>
          <p:cNvSpPr txBox="1"/>
          <p:nvPr/>
        </p:nvSpPr>
        <p:spPr>
          <a:xfrm>
            <a:off x="7764966" y="4732264"/>
            <a:ext cx="1031032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  <p:sp>
        <p:nvSpPr>
          <p:cNvPr id="33" name="텍스트 상자 32"/>
          <p:cNvSpPr txBox="1"/>
          <p:nvPr/>
        </p:nvSpPr>
        <p:spPr>
          <a:xfrm>
            <a:off x="6533084" y="5809573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아두이노</a:t>
            </a:r>
            <a:endParaRPr kumimoji="1" lang="en-US" altLang="ko-KR" sz="14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34" name="텍스트 상자 33"/>
          <p:cNvSpPr txBox="1"/>
          <p:nvPr/>
        </p:nvSpPr>
        <p:spPr>
          <a:xfrm>
            <a:off x="2117642" y="5899493"/>
            <a:ext cx="1047732" cy="240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  <p:sp>
        <p:nvSpPr>
          <p:cNvPr id="35" name="텍스트 상자 34"/>
          <p:cNvSpPr txBox="1"/>
          <p:nvPr/>
        </p:nvSpPr>
        <p:spPr>
          <a:xfrm>
            <a:off x="813323" y="4720232"/>
            <a:ext cx="1031032" cy="2646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40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</p:spTree>
    <p:extLst>
      <p:ext uri="{BB962C8B-B14F-4D97-AF65-F5344CB8AC3E}">
        <p14:creationId xmlns:p14="http://schemas.microsoft.com/office/powerpoint/2010/main" val="173005255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736600"/>
            <a:ext cx="8496300" cy="538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1544" y="44375"/>
            <a:ext cx="240001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80000"/>
              </a:lnSpc>
            </a:pP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통신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010" y="46988"/>
            <a:ext cx="184731" cy="3877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>
            <a:off x="6138327" y="4564766"/>
            <a:ext cx="86400" cy="351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3"/>
          <p:cNvSpPr/>
          <p:nvPr/>
        </p:nvSpPr>
        <p:spPr>
          <a:xfrm>
            <a:off x="6228701" y="4564766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6224727" y="2565528"/>
            <a:ext cx="81319" cy="435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000" dirty="0"/>
              <a:t>5V</a:t>
            </a:r>
            <a:endParaRPr lang="en-US" sz="1000" dirty="0"/>
          </a:p>
        </p:txBody>
      </p:sp>
      <p:sp>
        <p:nvSpPr>
          <p:cNvPr id="18" name="Rectangle 26"/>
          <p:cNvSpPr/>
          <p:nvPr/>
        </p:nvSpPr>
        <p:spPr>
          <a:xfrm>
            <a:off x="6149922" y="2570523"/>
            <a:ext cx="81319" cy="4356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/>
              <a:t>GND</a:t>
            </a:r>
          </a:p>
        </p:txBody>
      </p:sp>
      <p:sp>
        <p:nvSpPr>
          <p:cNvPr id="35" name="Rectangle 3"/>
          <p:cNvSpPr/>
          <p:nvPr/>
        </p:nvSpPr>
        <p:spPr>
          <a:xfrm>
            <a:off x="4794085" y="1635893"/>
            <a:ext cx="100800" cy="386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6" name="Rectangle 3"/>
          <p:cNvSpPr/>
          <p:nvPr/>
        </p:nvSpPr>
        <p:spPr>
          <a:xfrm>
            <a:off x="4909130" y="1635893"/>
            <a:ext cx="100800" cy="386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1" name="Rectangle 12"/>
          <p:cNvSpPr/>
          <p:nvPr/>
        </p:nvSpPr>
        <p:spPr>
          <a:xfrm>
            <a:off x="4356614" y="4009122"/>
            <a:ext cx="109915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44" name="Rectangle 4"/>
          <p:cNvSpPr/>
          <p:nvPr/>
        </p:nvSpPr>
        <p:spPr>
          <a:xfrm>
            <a:off x="5778927" y="5997160"/>
            <a:ext cx="119059" cy="42535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45" name="Rectangle 5"/>
          <p:cNvSpPr/>
          <p:nvPr/>
        </p:nvSpPr>
        <p:spPr>
          <a:xfrm>
            <a:off x="5885011" y="6000469"/>
            <a:ext cx="130965" cy="42535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56" name="Rectangle 12"/>
          <p:cNvSpPr/>
          <p:nvPr/>
        </p:nvSpPr>
        <p:spPr>
          <a:xfrm>
            <a:off x="6485339" y="4000534"/>
            <a:ext cx="120907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>
                <a:solidFill>
                  <a:srgbClr val="FFFFFF"/>
                </a:solidFill>
                <a:sym typeface="Apple SD 산돌고딕 Neo 옅은체"/>
              </a:rPr>
              <a:t>+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57" name="Rectangle 12"/>
          <p:cNvSpPr/>
          <p:nvPr/>
        </p:nvSpPr>
        <p:spPr>
          <a:xfrm>
            <a:off x="3634409" y="4911737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58" name="Rectangle 12"/>
          <p:cNvSpPr/>
          <p:nvPr/>
        </p:nvSpPr>
        <p:spPr>
          <a:xfrm>
            <a:off x="3803027" y="5169624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63" name="Rectangle 3"/>
          <p:cNvSpPr/>
          <p:nvPr/>
        </p:nvSpPr>
        <p:spPr>
          <a:xfrm>
            <a:off x="6326631" y="4567535"/>
            <a:ext cx="864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6" name="Rectangle 3"/>
          <p:cNvSpPr/>
          <p:nvPr/>
        </p:nvSpPr>
        <p:spPr>
          <a:xfrm>
            <a:off x="6409581" y="4569463"/>
            <a:ext cx="86400" cy="3516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7" name="Rectangle 3"/>
          <p:cNvSpPr/>
          <p:nvPr/>
        </p:nvSpPr>
        <p:spPr>
          <a:xfrm>
            <a:off x="6306046" y="2565528"/>
            <a:ext cx="81750" cy="43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8" name="Rectangle 3"/>
          <p:cNvSpPr/>
          <p:nvPr/>
        </p:nvSpPr>
        <p:spPr>
          <a:xfrm>
            <a:off x="6398371" y="2570523"/>
            <a:ext cx="81750" cy="435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9" name="Rectangle 3"/>
          <p:cNvSpPr/>
          <p:nvPr/>
        </p:nvSpPr>
        <p:spPr>
          <a:xfrm>
            <a:off x="5071024" y="1635893"/>
            <a:ext cx="100800" cy="386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0" name="Rectangle 3"/>
          <p:cNvSpPr/>
          <p:nvPr/>
        </p:nvSpPr>
        <p:spPr>
          <a:xfrm>
            <a:off x="5161398" y="1635893"/>
            <a:ext cx="100800" cy="386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Rectangle 4"/>
          <p:cNvSpPr/>
          <p:nvPr/>
        </p:nvSpPr>
        <p:spPr>
          <a:xfrm>
            <a:off x="4571248" y="1550832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5V</a:t>
            </a:r>
          </a:p>
        </p:txBody>
      </p:sp>
      <p:sp>
        <p:nvSpPr>
          <p:cNvPr id="52" name="Rectangle 5"/>
          <p:cNvSpPr/>
          <p:nvPr/>
        </p:nvSpPr>
        <p:spPr>
          <a:xfrm>
            <a:off x="4457414" y="1550832"/>
            <a:ext cx="100800" cy="46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GND</a:t>
            </a:r>
          </a:p>
        </p:txBody>
      </p:sp>
      <p:sp>
        <p:nvSpPr>
          <p:cNvPr id="53" name="Rectangle 4"/>
          <p:cNvSpPr/>
          <p:nvPr/>
        </p:nvSpPr>
        <p:spPr>
          <a:xfrm>
            <a:off x="4330107" y="1550832"/>
            <a:ext cx="100800" cy="4680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sz="1100" dirty="0"/>
              <a:t>12V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3307751" y="802956"/>
            <a:ext cx="1134135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682421" y="4404995"/>
            <a:ext cx="852093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 dirty="0">
                <a:latin typeface="NanumGothic" charset="-127"/>
                <a:ea typeface="NanumGothic" charset="-127"/>
                <a:cs typeface="NanumGothic" charset="-127"/>
              </a:rPr>
              <a:t>기어 모터 </a:t>
            </a:r>
          </a:p>
        </p:txBody>
      </p:sp>
      <p:sp>
        <p:nvSpPr>
          <p:cNvPr id="55" name="텍스트 상자 54"/>
          <p:cNvSpPr txBox="1"/>
          <p:nvPr/>
        </p:nvSpPr>
        <p:spPr>
          <a:xfrm>
            <a:off x="7680086" y="4323755"/>
            <a:ext cx="852093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  <p:sp>
        <p:nvSpPr>
          <p:cNvPr id="68" name="Rectangle 3"/>
          <p:cNvSpPr/>
          <p:nvPr/>
        </p:nvSpPr>
        <p:spPr>
          <a:xfrm>
            <a:off x="5571334" y="4562213"/>
            <a:ext cx="100800" cy="351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9" name="Rectangle 3"/>
          <p:cNvSpPr/>
          <p:nvPr/>
        </p:nvSpPr>
        <p:spPr>
          <a:xfrm>
            <a:off x="5686379" y="4562213"/>
            <a:ext cx="100800" cy="3516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0" name="텍스트 상자 69"/>
          <p:cNvSpPr txBox="1"/>
          <p:nvPr/>
        </p:nvSpPr>
        <p:spPr>
          <a:xfrm>
            <a:off x="5586862" y="1932515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블루투스</a:t>
            </a:r>
            <a:endParaRPr kumimoji="1" lang="en-US" altLang="ko-KR" sz="12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통신</a:t>
            </a:r>
          </a:p>
        </p:txBody>
      </p:sp>
      <p:sp>
        <p:nvSpPr>
          <p:cNvPr id="72" name="텍스트 상자 71"/>
          <p:cNvSpPr txBox="1"/>
          <p:nvPr/>
        </p:nvSpPr>
        <p:spPr>
          <a:xfrm>
            <a:off x="2276719" y="5187596"/>
            <a:ext cx="1031032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  <p:sp>
        <p:nvSpPr>
          <p:cNvPr id="73" name="텍스트 상자 72"/>
          <p:cNvSpPr txBox="1"/>
          <p:nvPr/>
        </p:nvSpPr>
        <p:spPr>
          <a:xfrm>
            <a:off x="5004297" y="5287351"/>
            <a:ext cx="774630" cy="3877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아두이노 </a:t>
            </a:r>
            <a:endParaRPr kumimoji="1" lang="en-US" altLang="ko-KR" sz="12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39" name="Rectangle 12"/>
          <p:cNvSpPr/>
          <p:nvPr/>
        </p:nvSpPr>
        <p:spPr>
          <a:xfrm rot="900000">
            <a:off x="4307647" y="2414232"/>
            <a:ext cx="120907" cy="1380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altLang="ko-KR" sz="1400">
                <a:solidFill>
                  <a:srgbClr val="FFFFFF"/>
                </a:solidFill>
                <a:sym typeface="Apple SD 산돌고딕 Neo 옅은체"/>
              </a:rPr>
              <a:t>-</a:t>
            </a:r>
            <a:endParaRPr lang="en-US" sz="14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40" name="Rectangle 12"/>
          <p:cNvSpPr/>
          <p:nvPr/>
        </p:nvSpPr>
        <p:spPr>
          <a:xfrm rot="900000">
            <a:off x="4158393" y="2356003"/>
            <a:ext cx="132998" cy="13800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sym typeface="Apple SD 산돌고딕 Neo 옅은체"/>
              </a:rPr>
              <a:t>+</a:t>
            </a:r>
          </a:p>
        </p:txBody>
      </p:sp>
      <p:sp>
        <p:nvSpPr>
          <p:cNvPr id="42" name="TextBox 6"/>
          <p:cNvSpPr txBox="1"/>
          <p:nvPr/>
        </p:nvSpPr>
        <p:spPr>
          <a:xfrm>
            <a:off x="332170" y="3731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블루투스 연결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11340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762000"/>
            <a:ext cx="8407400" cy="5334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B30988-9A76-6B48-9E18-82A3EC95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70557" y="3029407"/>
            <a:ext cx="526175" cy="79918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0DF3F000-B75B-8747-A944-446B570E2909}"/>
              </a:ext>
            </a:extLst>
          </p:cNvPr>
          <p:cNvSpPr/>
          <p:nvPr/>
        </p:nvSpPr>
        <p:spPr>
          <a:xfrm>
            <a:off x="2054769" y="3347345"/>
            <a:ext cx="529041" cy="1594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" tIns="18000" rIns="18000" bIns="18000" numCol="1" spcCol="26788" rtlCol="0" anchor="ctr">
            <a:spAutoFit/>
          </a:bodyPr>
          <a:lstStyle/>
          <a:p>
            <a:pPr defTabSz="410751" hangingPunct="0">
              <a:lnSpc>
                <a:spcPct val="80000"/>
              </a:lnSpc>
            </a:pPr>
            <a:r>
              <a:rPr lang="ko-KR" altLang="en-US" sz="1000" dirty="0">
                <a:sym typeface="Apple SD 산돌고딕 Neo 옅은체"/>
              </a:rPr>
              <a:t>긴쪽  </a:t>
            </a:r>
            <a:r>
              <a:rPr lang="en-US" altLang="ko-KR" sz="1000" dirty="0">
                <a:solidFill>
                  <a:srgbClr val="FF0000"/>
                </a:solidFill>
                <a:sym typeface="Apple SD 산돌고딕 Neo 옅은체"/>
              </a:rPr>
              <a:t>+</a:t>
            </a:r>
            <a:endParaRPr lang="en-US" sz="1000" dirty="0">
              <a:solidFill>
                <a:srgbClr val="FF0000"/>
              </a:solidFill>
              <a:sym typeface="Apple SD 산돌고딕 Neo 옅은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D4DA2-A9A9-E44C-B012-2FA6AA9F1937}"/>
              </a:ext>
            </a:extLst>
          </p:cNvPr>
          <p:cNvSpPr txBox="1"/>
          <p:nvPr/>
        </p:nvSpPr>
        <p:spPr>
          <a:xfrm>
            <a:off x="351544" y="44375"/>
            <a:ext cx="240001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80000"/>
              </a:lnSpc>
            </a:pP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소리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1F5BD-92ED-714A-8342-24DDCD1CA174}"/>
              </a:ext>
            </a:extLst>
          </p:cNvPr>
          <p:cNvSpPr txBox="1"/>
          <p:nvPr/>
        </p:nvSpPr>
        <p:spPr>
          <a:xfrm>
            <a:off x="95010" y="46988"/>
            <a:ext cx="184731" cy="3877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3FE9-6E0F-0742-8B38-78B569357E94}"/>
              </a:ext>
            </a:extLst>
          </p:cNvPr>
          <p:cNvSpPr txBox="1"/>
          <p:nvPr/>
        </p:nvSpPr>
        <p:spPr>
          <a:xfrm>
            <a:off x="399497" y="373194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 dirty="0" err="1">
                <a:latin typeface="나눔고딕"/>
                <a:ea typeface="나눔고딕"/>
                <a:cs typeface="나눔고딕"/>
              </a:rPr>
              <a:t>피에조</a:t>
            </a:r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600" b="1" dirty="0" err="1">
                <a:latin typeface="나눔고딕"/>
                <a:ea typeface="나눔고딕"/>
                <a:cs typeface="나눔고딕"/>
              </a:rPr>
              <a:t>부저</a:t>
            </a:r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텍스트 상자 2">
            <a:extLst>
              <a:ext uri="{FF2B5EF4-FFF2-40B4-BE49-F238E27FC236}">
                <a16:creationId xmlns:a16="http://schemas.microsoft.com/office/drawing/2014/main" id="{135F5D5E-A603-6A4B-95E4-E7CEA653012D}"/>
              </a:ext>
            </a:extLst>
          </p:cNvPr>
          <p:cNvSpPr txBox="1"/>
          <p:nvPr/>
        </p:nvSpPr>
        <p:spPr>
          <a:xfrm>
            <a:off x="3307751" y="802956"/>
            <a:ext cx="1134135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9" name="텍스트 상자 53">
            <a:extLst>
              <a:ext uri="{FF2B5EF4-FFF2-40B4-BE49-F238E27FC236}">
                <a16:creationId xmlns:a16="http://schemas.microsoft.com/office/drawing/2014/main" id="{DF5287A7-9E42-5E4E-BEAB-79791C6AAA3A}"/>
              </a:ext>
            </a:extLst>
          </p:cNvPr>
          <p:cNvSpPr txBox="1"/>
          <p:nvPr/>
        </p:nvSpPr>
        <p:spPr>
          <a:xfrm>
            <a:off x="682421" y="4404995"/>
            <a:ext cx="852093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 dirty="0">
                <a:latin typeface="NanumGothic" charset="-127"/>
                <a:ea typeface="NanumGothic" charset="-127"/>
                <a:cs typeface="NanumGothic" charset="-127"/>
              </a:rPr>
              <a:t>기어 모터 </a:t>
            </a:r>
          </a:p>
        </p:txBody>
      </p:sp>
      <p:sp>
        <p:nvSpPr>
          <p:cNvPr id="10" name="텍스트 상자 54">
            <a:extLst>
              <a:ext uri="{FF2B5EF4-FFF2-40B4-BE49-F238E27FC236}">
                <a16:creationId xmlns:a16="http://schemas.microsoft.com/office/drawing/2014/main" id="{B205B111-299D-0B4A-97BC-B369850245A7}"/>
              </a:ext>
            </a:extLst>
          </p:cNvPr>
          <p:cNvSpPr txBox="1"/>
          <p:nvPr/>
        </p:nvSpPr>
        <p:spPr>
          <a:xfrm>
            <a:off x="7680086" y="4323755"/>
            <a:ext cx="852093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  <p:sp>
        <p:nvSpPr>
          <p:cNvPr id="11" name="텍스트 상자 69">
            <a:extLst>
              <a:ext uri="{FF2B5EF4-FFF2-40B4-BE49-F238E27FC236}">
                <a16:creationId xmlns:a16="http://schemas.microsoft.com/office/drawing/2014/main" id="{8A8B027F-E619-994B-9B6C-7ED3614C9A9B}"/>
              </a:ext>
            </a:extLst>
          </p:cNvPr>
          <p:cNvSpPr txBox="1"/>
          <p:nvPr/>
        </p:nvSpPr>
        <p:spPr>
          <a:xfrm>
            <a:off x="5586862" y="1932515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블루투스</a:t>
            </a:r>
            <a:endParaRPr kumimoji="1" lang="en-US" altLang="ko-KR" sz="12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통신</a:t>
            </a:r>
          </a:p>
        </p:txBody>
      </p:sp>
      <p:sp>
        <p:nvSpPr>
          <p:cNvPr id="12" name="텍스트 상자 71">
            <a:extLst>
              <a:ext uri="{FF2B5EF4-FFF2-40B4-BE49-F238E27FC236}">
                <a16:creationId xmlns:a16="http://schemas.microsoft.com/office/drawing/2014/main" id="{EBFCC15C-D345-1A47-812E-D77ED98A9CE4}"/>
              </a:ext>
            </a:extLst>
          </p:cNvPr>
          <p:cNvSpPr txBox="1"/>
          <p:nvPr/>
        </p:nvSpPr>
        <p:spPr>
          <a:xfrm>
            <a:off x="2276719" y="5187596"/>
            <a:ext cx="1031032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  <p:sp>
        <p:nvSpPr>
          <p:cNvPr id="13" name="텍스트 상자 72">
            <a:extLst>
              <a:ext uri="{FF2B5EF4-FFF2-40B4-BE49-F238E27FC236}">
                <a16:creationId xmlns:a16="http://schemas.microsoft.com/office/drawing/2014/main" id="{0064DE00-552E-AC47-8305-E33F82941070}"/>
              </a:ext>
            </a:extLst>
          </p:cNvPr>
          <p:cNvSpPr txBox="1"/>
          <p:nvPr/>
        </p:nvSpPr>
        <p:spPr>
          <a:xfrm>
            <a:off x="5004297" y="5287351"/>
            <a:ext cx="774630" cy="3877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아두이노 </a:t>
            </a:r>
            <a:endParaRPr kumimoji="1" lang="en-US" altLang="ko-KR" sz="12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7002B6C-E850-C34B-ACBE-E89E90420A2D}"/>
              </a:ext>
            </a:extLst>
          </p:cNvPr>
          <p:cNvSpPr/>
          <p:nvPr/>
        </p:nvSpPr>
        <p:spPr>
          <a:xfrm>
            <a:off x="5794101" y="4516270"/>
            <a:ext cx="83305" cy="2905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827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666750"/>
            <a:ext cx="8509000" cy="552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CBC1CE-0209-8E4B-A7C4-0BC2BE31C377}"/>
              </a:ext>
            </a:extLst>
          </p:cNvPr>
          <p:cNvSpPr txBox="1"/>
          <p:nvPr/>
        </p:nvSpPr>
        <p:spPr>
          <a:xfrm>
            <a:off x="227286" y="46988"/>
            <a:ext cx="306365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80000"/>
              </a:lnSpc>
            </a:pP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거리 인식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FDF72-FBBD-AF48-A2DA-0A93E8C3F161}"/>
              </a:ext>
            </a:extLst>
          </p:cNvPr>
          <p:cNvSpPr txBox="1"/>
          <p:nvPr/>
        </p:nvSpPr>
        <p:spPr>
          <a:xfrm>
            <a:off x="95010" y="46988"/>
            <a:ext cx="184731" cy="3877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C2A7F-EF49-B941-A57D-092F25C0046A}"/>
              </a:ext>
            </a:extLst>
          </p:cNvPr>
          <p:cNvSpPr txBox="1"/>
          <p:nvPr/>
        </p:nvSpPr>
        <p:spPr>
          <a:xfrm>
            <a:off x="428352" y="373194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초음파 센서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텍스트 상자 2">
            <a:extLst>
              <a:ext uri="{FF2B5EF4-FFF2-40B4-BE49-F238E27FC236}">
                <a16:creationId xmlns:a16="http://schemas.microsoft.com/office/drawing/2014/main" id="{D1EE129C-B404-C74D-8ABD-28B6C326848E}"/>
              </a:ext>
            </a:extLst>
          </p:cNvPr>
          <p:cNvSpPr txBox="1"/>
          <p:nvPr/>
        </p:nvSpPr>
        <p:spPr>
          <a:xfrm>
            <a:off x="3307751" y="802956"/>
            <a:ext cx="1134135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7" name="텍스트 상자 53">
            <a:extLst>
              <a:ext uri="{FF2B5EF4-FFF2-40B4-BE49-F238E27FC236}">
                <a16:creationId xmlns:a16="http://schemas.microsoft.com/office/drawing/2014/main" id="{C2B6DBF9-1844-EC42-A1A9-2F6F11581610}"/>
              </a:ext>
            </a:extLst>
          </p:cNvPr>
          <p:cNvSpPr txBox="1"/>
          <p:nvPr/>
        </p:nvSpPr>
        <p:spPr>
          <a:xfrm>
            <a:off x="682421" y="4404995"/>
            <a:ext cx="852093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 dirty="0">
                <a:latin typeface="NanumGothic" charset="-127"/>
                <a:ea typeface="NanumGothic" charset="-127"/>
                <a:cs typeface="NanumGothic" charset="-127"/>
              </a:rPr>
              <a:t>기어 모터 </a:t>
            </a:r>
          </a:p>
        </p:txBody>
      </p:sp>
      <p:sp>
        <p:nvSpPr>
          <p:cNvPr id="8" name="텍스트 상자 54">
            <a:extLst>
              <a:ext uri="{FF2B5EF4-FFF2-40B4-BE49-F238E27FC236}">
                <a16:creationId xmlns:a16="http://schemas.microsoft.com/office/drawing/2014/main" id="{70F56555-E492-9847-9BB7-F888250DF9F1}"/>
              </a:ext>
            </a:extLst>
          </p:cNvPr>
          <p:cNvSpPr txBox="1"/>
          <p:nvPr/>
        </p:nvSpPr>
        <p:spPr>
          <a:xfrm>
            <a:off x="7680086" y="4323755"/>
            <a:ext cx="852093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  <p:sp>
        <p:nvSpPr>
          <p:cNvPr id="9" name="텍스트 상자 69">
            <a:extLst>
              <a:ext uri="{FF2B5EF4-FFF2-40B4-BE49-F238E27FC236}">
                <a16:creationId xmlns:a16="http://schemas.microsoft.com/office/drawing/2014/main" id="{A0250E11-5FC3-2546-94E1-3AD5564DF23C}"/>
              </a:ext>
            </a:extLst>
          </p:cNvPr>
          <p:cNvSpPr txBox="1"/>
          <p:nvPr/>
        </p:nvSpPr>
        <p:spPr>
          <a:xfrm>
            <a:off x="5586862" y="1932515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블루투스</a:t>
            </a:r>
            <a:endParaRPr kumimoji="1" lang="en-US" altLang="ko-KR" sz="12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통신</a:t>
            </a:r>
          </a:p>
        </p:txBody>
      </p:sp>
      <p:sp>
        <p:nvSpPr>
          <p:cNvPr id="10" name="텍스트 상자 71">
            <a:extLst>
              <a:ext uri="{FF2B5EF4-FFF2-40B4-BE49-F238E27FC236}">
                <a16:creationId xmlns:a16="http://schemas.microsoft.com/office/drawing/2014/main" id="{504CB943-64BF-A046-9909-EBD6F1404773}"/>
              </a:ext>
            </a:extLst>
          </p:cNvPr>
          <p:cNvSpPr txBox="1"/>
          <p:nvPr/>
        </p:nvSpPr>
        <p:spPr>
          <a:xfrm>
            <a:off x="2276719" y="5187596"/>
            <a:ext cx="1031032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  <p:sp>
        <p:nvSpPr>
          <p:cNvPr id="11" name="텍스트 상자 72">
            <a:extLst>
              <a:ext uri="{FF2B5EF4-FFF2-40B4-BE49-F238E27FC236}">
                <a16:creationId xmlns:a16="http://schemas.microsoft.com/office/drawing/2014/main" id="{6DE61241-CE14-2D4D-9CF1-35EFAA03CC3B}"/>
              </a:ext>
            </a:extLst>
          </p:cNvPr>
          <p:cNvSpPr txBox="1"/>
          <p:nvPr/>
        </p:nvSpPr>
        <p:spPr>
          <a:xfrm>
            <a:off x="5004297" y="5287351"/>
            <a:ext cx="774630" cy="3877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아두이노 </a:t>
            </a:r>
            <a:endParaRPr kumimoji="1" lang="en-US" altLang="ko-KR" sz="12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12" name="텍스트 상자 54">
            <a:extLst>
              <a:ext uri="{FF2B5EF4-FFF2-40B4-BE49-F238E27FC236}">
                <a16:creationId xmlns:a16="http://schemas.microsoft.com/office/drawing/2014/main" id="{DC6FEDA3-EDAF-5942-8C5F-E5845DAF505E}"/>
              </a:ext>
            </a:extLst>
          </p:cNvPr>
          <p:cNvSpPr txBox="1"/>
          <p:nvPr/>
        </p:nvSpPr>
        <p:spPr>
          <a:xfrm>
            <a:off x="7394920" y="5675149"/>
            <a:ext cx="852093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 dirty="0">
                <a:latin typeface="NanumGothic" charset="-127"/>
                <a:ea typeface="NanumGothic" charset="-127"/>
                <a:cs typeface="NanumGothic" charset="-127"/>
              </a:rPr>
              <a:t>초음파 센서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34EA7D-1B19-2346-A441-8BC92CEA3174}"/>
              </a:ext>
            </a:extLst>
          </p:cNvPr>
          <p:cNvSpPr/>
          <p:nvPr/>
        </p:nvSpPr>
        <p:spPr>
          <a:xfrm>
            <a:off x="6067846" y="5619374"/>
            <a:ext cx="100800" cy="3516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</a:rPr>
              <a:t>A0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CD60F65-6936-C041-8CFE-C5ECE1AB7993}"/>
              </a:ext>
            </a:extLst>
          </p:cNvPr>
          <p:cNvSpPr/>
          <p:nvPr/>
        </p:nvSpPr>
        <p:spPr>
          <a:xfrm>
            <a:off x="5929387" y="4628101"/>
            <a:ext cx="100800" cy="2401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C7905312-794A-F84F-AA25-648281BDC6BA}"/>
              </a:ext>
            </a:extLst>
          </p:cNvPr>
          <p:cNvSpPr/>
          <p:nvPr/>
        </p:nvSpPr>
        <p:spPr>
          <a:xfrm>
            <a:off x="8106132" y="5405339"/>
            <a:ext cx="344290" cy="841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800" dirty="0">
                <a:solidFill>
                  <a:schemeClr val="bg1"/>
                </a:solidFill>
              </a:rPr>
              <a:t>echo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6E3A1EA-1317-F54A-BF62-5A11A4DB804D}"/>
              </a:ext>
            </a:extLst>
          </p:cNvPr>
          <p:cNvSpPr/>
          <p:nvPr/>
        </p:nvSpPr>
        <p:spPr>
          <a:xfrm>
            <a:off x="8102434" y="5341622"/>
            <a:ext cx="347988" cy="574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rgbClr val="FF0000"/>
                </a:solidFill>
              </a:rPr>
              <a:t>TRIG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AA5BE93-630D-8A46-A570-FA0F877A4CFA}"/>
              </a:ext>
            </a:extLst>
          </p:cNvPr>
          <p:cNvSpPr/>
          <p:nvPr/>
        </p:nvSpPr>
        <p:spPr>
          <a:xfrm>
            <a:off x="8106132" y="5494474"/>
            <a:ext cx="344290" cy="84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A6563D6F-6FA3-1941-80EF-6EEC12B92BEE}"/>
              </a:ext>
            </a:extLst>
          </p:cNvPr>
          <p:cNvSpPr/>
          <p:nvPr/>
        </p:nvSpPr>
        <p:spPr>
          <a:xfrm>
            <a:off x="8102434" y="5257652"/>
            <a:ext cx="347988" cy="574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chemeClr val="bg1"/>
                </a:solidFill>
              </a:rPr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93205278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AF1E7E1-0157-D942-93C2-F3362CCD4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895"/>
            <a:ext cx="9144000" cy="5338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B8CA3D-98A8-5346-B1D8-2926394EDA9A}"/>
              </a:ext>
            </a:extLst>
          </p:cNvPr>
          <p:cNvSpPr txBox="1"/>
          <p:nvPr/>
        </p:nvSpPr>
        <p:spPr>
          <a:xfrm>
            <a:off x="414837" y="46988"/>
            <a:ext cx="268855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80000"/>
              </a:lnSpc>
            </a:pP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전광판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6CA68-01FF-4844-99EB-7BB4D09A72D5}"/>
              </a:ext>
            </a:extLst>
          </p:cNvPr>
          <p:cNvSpPr txBox="1"/>
          <p:nvPr/>
        </p:nvSpPr>
        <p:spPr>
          <a:xfrm>
            <a:off x="95010" y="46988"/>
            <a:ext cx="184731" cy="3877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70A53-15FB-C742-8D64-601EE29F71D1}"/>
              </a:ext>
            </a:extLst>
          </p:cNvPr>
          <p:cNvSpPr txBox="1"/>
          <p:nvPr/>
        </p:nvSpPr>
        <p:spPr>
          <a:xfrm>
            <a:off x="466022" y="37319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b="1" dirty="0">
                <a:latin typeface="나눔고딕"/>
                <a:ea typeface="나눔고딕"/>
                <a:cs typeface="나눔고딕"/>
              </a:rPr>
              <a:t>1602</a:t>
            </a:r>
            <a:r>
              <a:rPr lang="ko-KR" altLang="en-US" sz="16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600" b="1" dirty="0">
                <a:latin typeface="나눔고딕"/>
                <a:ea typeface="나눔고딕"/>
                <a:cs typeface="나눔고딕"/>
              </a:rPr>
              <a:t>LCD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텍스트 상자 2">
            <a:extLst>
              <a:ext uri="{FF2B5EF4-FFF2-40B4-BE49-F238E27FC236}">
                <a16:creationId xmlns:a16="http://schemas.microsoft.com/office/drawing/2014/main" id="{33DCC17F-9778-B944-B01F-1DE8E4E6A1BA}"/>
              </a:ext>
            </a:extLst>
          </p:cNvPr>
          <p:cNvSpPr txBox="1"/>
          <p:nvPr/>
        </p:nvSpPr>
        <p:spPr>
          <a:xfrm>
            <a:off x="3307751" y="802956"/>
            <a:ext cx="1134135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모터 드라이브</a:t>
            </a:r>
          </a:p>
        </p:txBody>
      </p:sp>
      <p:sp>
        <p:nvSpPr>
          <p:cNvPr id="7" name="텍스트 상자 53">
            <a:extLst>
              <a:ext uri="{FF2B5EF4-FFF2-40B4-BE49-F238E27FC236}">
                <a16:creationId xmlns:a16="http://schemas.microsoft.com/office/drawing/2014/main" id="{DCAB37E1-E634-F844-A287-48A2AD7C685F}"/>
              </a:ext>
            </a:extLst>
          </p:cNvPr>
          <p:cNvSpPr txBox="1"/>
          <p:nvPr/>
        </p:nvSpPr>
        <p:spPr>
          <a:xfrm>
            <a:off x="682421" y="4404995"/>
            <a:ext cx="852093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 dirty="0">
                <a:latin typeface="NanumGothic" charset="-127"/>
                <a:ea typeface="NanumGothic" charset="-127"/>
                <a:cs typeface="NanumGothic" charset="-127"/>
              </a:rPr>
              <a:t>기어 모터 </a:t>
            </a:r>
          </a:p>
        </p:txBody>
      </p:sp>
      <p:sp>
        <p:nvSpPr>
          <p:cNvPr id="8" name="텍스트 상자 54">
            <a:extLst>
              <a:ext uri="{FF2B5EF4-FFF2-40B4-BE49-F238E27FC236}">
                <a16:creationId xmlns:a16="http://schemas.microsoft.com/office/drawing/2014/main" id="{558E4AB9-71C4-1645-939F-8E30F6DF4C9E}"/>
              </a:ext>
            </a:extLst>
          </p:cNvPr>
          <p:cNvSpPr txBox="1"/>
          <p:nvPr/>
        </p:nvSpPr>
        <p:spPr>
          <a:xfrm>
            <a:off x="7680086" y="4323755"/>
            <a:ext cx="852093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기어 모터</a:t>
            </a:r>
          </a:p>
        </p:txBody>
      </p:sp>
      <p:sp>
        <p:nvSpPr>
          <p:cNvPr id="9" name="텍스트 상자 69">
            <a:extLst>
              <a:ext uri="{FF2B5EF4-FFF2-40B4-BE49-F238E27FC236}">
                <a16:creationId xmlns:a16="http://schemas.microsoft.com/office/drawing/2014/main" id="{77615375-D5F0-384E-B297-A64E40EF3D22}"/>
              </a:ext>
            </a:extLst>
          </p:cNvPr>
          <p:cNvSpPr txBox="1"/>
          <p:nvPr/>
        </p:nvSpPr>
        <p:spPr>
          <a:xfrm>
            <a:off x="5586862" y="1932515"/>
            <a:ext cx="774630" cy="3973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블루투스</a:t>
            </a:r>
            <a:endParaRPr kumimoji="1" lang="en-US" altLang="ko-KR" sz="12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통신</a:t>
            </a:r>
          </a:p>
        </p:txBody>
      </p:sp>
      <p:sp>
        <p:nvSpPr>
          <p:cNvPr id="10" name="텍스트 상자 71">
            <a:extLst>
              <a:ext uri="{FF2B5EF4-FFF2-40B4-BE49-F238E27FC236}">
                <a16:creationId xmlns:a16="http://schemas.microsoft.com/office/drawing/2014/main" id="{413D724A-40E6-4B41-8146-87E8031A4C56}"/>
              </a:ext>
            </a:extLst>
          </p:cNvPr>
          <p:cNvSpPr txBox="1"/>
          <p:nvPr/>
        </p:nvSpPr>
        <p:spPr>
          <a:xfrm>
            <a:off x="2276719" y="5187596"/>
            <a:ext cx="1031032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건전지 홀더</a:t>
            </a:r>
          </a:p>
        </p:txBody>
      </p:sp>
      <p:sp>
        <p:nvSpPr>
          <p:cNvPr id="11" name="텍스트 상자 72">
            <a:extLst>
              <a:ext uri="{FF2B5EF4-FFF2-40B4-BE49-F238E27FC236}">
                <a16:creationId xmlns:a16="http://schemas.microsoft.com/office/drawing/2014/main" id="{D7EE4960-768A-C647-A739-53B5D3A2453A}"/>
              </a:ext>
            </a:extLst>
          </p:cNvPr>
          <p:cNvSpPr txBox="1"/>
          <p:nvPr/>
        </p:nvSpPr>
        <p:spPr>
          <a:xfrm>
            <a:off x="5004297" y="5287351"/>
            <a:ext cx="774630" cy="3877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아두이노 </a:t>
            </a:r>
            <a:endParaRPr kumimoji="1" lang="en-US" altLang="ko-KR" sz="1200">
              <a:latin typeface="NanumGothic" charset="-127"/>
              <a:ea typeface="NanumGothic" charset="-127"/>
              <a:cs typeface="NanumGothic" charset="-127"/>
            </a:endParaRPr>
          </a:p>
          <a:p>
            <a:pPr algn="ctr">
              <a:lnSpc>
                <a:spcPct val="80000"/>
              </a:lnSpc>
            </a:pPr>
            <a:r>
              <a:rPr kumimoji="1" lang="ko-KR" altLang="en-US" sz="1200">
                <a:latin typeface="NanumGothic" charset="-127"/>
                <a:ea typeface="NanumGothic" charset="-127"/>
                <a:cs typeface="NanumGothic" charset="-127"/>
              </a:rPr>
              <a:t>우노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002EC00-5143-A74D-B3E8-3625C25AEC96}"/>
              </a:ext>
            </a:extLst>
          </p:cNvPr>
          <p:cNvSpPr/>
          <p:nvPr/>
        </p:nvSpPr>
        <p:spPr>
          <a:xfrm>
            <a:off x="8361883" y="5321056"/>
            <a:ext cx="344290" cy="841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800" dirty="0">
                <a:solidFill>
                  <a:schemeClr val="bg1"/>
                </a:solidFill>
              </a:rPr>
              <a:t>echo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5505296-2C83-4E40-83A3-D993F9114D1C}"/>
              </a:ext>
            </a:extLst>
          </p:cNvPr>
          <p:cNvSpPr/>
          <p:nvPr/>
        </p:nvSpPr>
        <p:spPr>
          <a:xfrm>
            <a:off x="8358185" y="5257339"/>
            <a:ext cx="347988" cy="574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rgbClr val="FF0000"/>
                </a:solidFill>
              </a:rPr>
              <a:t>TRIG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55EDF98-EA85-004B-AC05-D6E4CCD07D4B}"/>
              </a:ext>
            </a:extLst>
          </p:cNvPr>
          <p:cNvSpPr/>
          <p:nvPr/>
        </p:nvSpPr>
        <p:spPr>
          <a:xfrm>
            <a:off x="8361883" y="5410191"/>
            <a:ext cx="344290" cy="84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62BC6B4-4CA6-6941-9F5E-FD1C36223802}"/>
              </a:ext>
            </a:extLst>
          </p:cNvPr>
          <p:cNvSpPr/>
          <p:nvPr/>
        </p:nvSpPr>
        <p:spPr>
          <a:xfrm>
            <a:off x="8358185" y="5173369"/>
            <a:ext cx="347988" cy="574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chemeClr val="bg1"/>
                </a:solidFill>
              </a:rPr>
              <a:t>VCC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0597C072-05E2-D749-9111-57CFA39A37C2}"/>
              </a:ext>
            </a:extLst>
          </p:cNvPr>
          <p:cNvSpPr/>
          <p:nvPr/>
        </p:nvSpPr>
        <p:spPr>
          <a:xfrm>
            <a:off x="2246643" y="1742055"/>
            <a:ext cx="344290" cy="841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chemeClr val="bg1"/>
                </a:solidFill>
              </a:rPr>
              <a:t>SCL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D922CC8-7B0D-C64F-B9AD-EA0B07E383C2}"/>
              </a:ext>
            </a:extLst>
          </p:cNvPr>
          <p:cNvSpPr/>
          <p:nvPr/>
        </p:nvSpPr>
        <p:spPr>
          <a:xfrm>
            <a:off x="2246643" y="1836738"/>
            <a:ext cx="347988" cy="574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chemeClr val="bg1"/>
                </a:solidFill>
              </a:rPr>
              <a:t>SDA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2646E6D-245A-974C-81B9-77230FE0B1C6}"/>
              </a:ext>
            </a:extLst>
          </p:cNvPr>
          <p:cNvSpPr/>
          <p:nvPr/>
        </p:nvSpPr>
        <p:spPr>
          <a:xfrm>
            <a:off x="2276996" y="1999422"/>
            <a:ext cx="344290" cy="84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74BCDE9-27AE-F042-AAF2-37749671B686}"/>
              </a:ext>
            </a:extLst>
          </p:cNvPr>
          <p:cNvSpPr/>
          <p:nvPr/>
        </p:nvSpPr>
        <p:spPr>
          <a:xfrm>
            <a:off x="2246643" y="1929294"/>
            <a:ext cx="347988" cy="574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600" dirty="0">
                <a:solidFill>
                  <a:schemeClr val="bg1"/>
                </a:solidFill>
              </a:rPr>
              <a:t>VCC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A545182-E3B0-824B-8C80-A25F90C11FC5}"/>
              </a:ext>
            </a:extLst>
          </p:cNvPr>
          <p:cNvSpPr/>
          <p:nvPr/>
        </p:nvSpPr>
        <p:spPr>
          <a:xfrm rot="19800000">
            <a:off x="6740171" y="5675149"/>
            <a:ext cx="68847" cy="2641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80000"/>
              </a:lnSpc>
            </a:pPr>
            <a:r>
              <a:rPr lang="en-US" sz="1050" dirty="0">
                <a:solidFill>
                  <a:schemeClr val="bg1"/>
                </a:solidFill>
              </a:rPr>
              <a:t>A5</a:t>
            </a:r>
          </a:p>
        </p:txBody>
      </p:sp>
    </p:spTree>
    <p:extLst>
      <p:ext uri="{BB962C8B-B14F-4D97-AF65-F5344CB8AC3E}">
        <p14:creationId xmlns:p14="http://schemas.microsoft.com/office/powerpoint/2010/main" val="69500001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7D2DC6-6FA0-154E-9C17-25867489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609"/>
            <a:ext cx="9144000" cy="5310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0816E-1CFE-2F4F-9E1E-E8CA016EADE7}"/>
              </a:ext>
            </a:extLst>
          </p:cNvPr>
          <p:cNvSpPr txBox="1"/>
          <p:nvPr/>
        </p:nvSpPr>
        <p:spPr>
          <a:xfrm>
            <a:off x="414837" y="46988"/>
            <a:ext cx="268855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80000"/>
              </a:lnSpc>
            </a:pP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물류 로봇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전광판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4D890-4C0F-6B41-9E4D-068F8ABD366A}"/>
              </a:ext>
            </a:extLst>
          </p:cNvPr>
          <p:cNvSpPr txBox="1"/>
          <p:nvPr/>
        </p:nvSpPr>
        <p:spPr>
          <a:xfrm>
            <a:off x="95010" y="46988"/>
            <a:ext cx="184731" cy="3877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1F628-9F73-A34C-9EDE-8E6F29720863}"/>
              </a:ext>
            </a:extLst>
          </p:cNvPr>
          <p:cNvSpPr txBox="1"/>
          <p:nvPr/>
        </p:nvSpPr>
        <p:spPr>
          <a:xfrm>
            <a:off x="414837" y="390024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b="1" dirty="0">
                <a:latin typeface="나눔고딕"/>
                <a:ea typeface="나눔고딕"/>
                <a:cs typeface="나눔고딕"/>
              </a:rPr>
              <a:t>8X8 LED Matrix</a:t>
            </a:r>
            <a:endParaRPr lang="en-US" sz="16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C779565-DBA2-2C47-9CDA-03691B8A9A1A}"/>
              </a:ext>
            </a:extLst>
          </p:cNvPr>
          <p:cNvSpPr/>
          <p:nvPr/>
        </p:nvSpPr>
        <p:spPr>
          <a:xfrm>
            <a:off x="6469923" y="6022947"/>
            <a:ext cx="86400" cy="2401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60000"/>
              </a:lnSpc>
            </a:pPr>
            <a:r>
              <a:rPr lang="en-US" altLang="ko-KR" sz="1100" dirty="0">
                <a:solidFill>
                  <a:schemeClr val="bg1"/>
                </a:solidFill>
              </a:rPr>
              <a:t>A1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5E8B3E6-4810-1B41-8C32-EBADD2544BFC}"/>
              </a:ext>
            </a:extLst>
          </p:cNvPr>
          <p:cNvSpPr/>
          <p:nvPr/>
        </p:nvSpPr>
        <p:spPr>
          <a:xfrm>
            <a:off x="6567853" y="6025716"/>
            <a:ext cx="86400" cy="2401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60000"/>
              </a:lnSpc>
            </a:pPr>
            <a:r>
              <a:rPr lang="en-US" sz="1100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50DFBCC-43B9-D548-9EB2-1197F7011B43}"/>
              </a:ext>
            </a:extLst>
          </p:cNvPr>
          <p:cNvSpPr/>
          <p:nvPr/>
        </p:nvSpPr>
        <p:spPr>
          <a:xfrm>
            <a:off x="6650803" y="6027644"/>
            <a:ext cx="86400" cy="2401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60000"/>
              </a:lnSpc>
            </a:pPr>
            <a:r>
              <a:rPr lang="en-US" sz="1100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F3B0F4F-55AF-5745-8ABF-B01E001D8065}"/>
              </a:ext>
            </a:extLst>
          </p:cNvPr>
          <p:cNvSpPr/>
          <p:nvPr/>
        </p:nvSpPr>
        <p:spPr>
          <a:xfrm>
            <a:off x="8158958" y="2068173"/>
            <a:ext cx="53648" cy="2641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60000"/>
              </a:lnSpc>
            </a:pPr>
            <a:r>
              <a:rPr lang="en-US" altLang="ko-KR" sz="700" dirty="0">
                <a:solidFill>
                  <a:schemeClr val="bg1"/>
                </a:solidFill>
              </a:rPr>
              <a:t>DIN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036727D-F9CD-B942-9BCC-C89942B70F5F}"/>
              </a:ext>
            </a:extLst>
          </p:cNvPr>
          <p:cNvSpPr/>
          <p:nvPr/>
        </p:nvSpPr>
        <p:spPr>
          <a:xfrm>
            <a:off x="8212008" y="2070942"/>
            <a:ext cx="53648" cy="2641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60000"/>
              </a:lnSpc>
            </a:pPr>
            <a:r>
              <a:rPr lang="en-US" sz="700" dirty="0">
                <a:solidFill>
                  <a:schemeClr val="bg1"/>
                </a:solidFill>
              </a:rPr>
              <a:t>CS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014F0A8-47DA-5143-9292-DA2D829A4556}"/>
              </a:ext>
            </a:extLst>
          </p:cNvPr>
          <p:cNvSpPr/>
          <p:nvPr/>
        </p:nvSpPr>
        <p:spPr>
          <a:xfrm>
            <a:off x="8266908" y="2078480"/>
            <a:ext cx="53648" cy="2641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>
              <a:lnSpc>
                <a:spcPct val="60000"/>
              </a:lnSpc>
            </a:pPr>
            <a:r>
              <a:rPr lang="en-US" sz="700" dirty="0">
                <a:solidFill>
                  <a:schemeClr val="bg1"/>
                </a:solidFill>
              </a:rPr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41344027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3" y="801481"/>
            <a:ext cx="6330147" cy="5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253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95350"/>
            <a:ext cx="769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81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122"/>
            <a:ext cx="9144000" cy="560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0613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12" y="674771"/>
            <a:ext cx="3316207" cy="5971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162" y="3968459"/>
            <a:ext cx="4680103" cy="26658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163" y="669326"/>
            <a:ext cx="4664298" cy="29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639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0" y="337055"/>
            <a:ext cx="8112627" cy="6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4478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1" y="0"/>
            <a:ext cx="4149798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직사각형 3"/>
          <p:cNvSpPr/>
          <p:nvPr/>
        </p:nvSpPr>
        <p:spPr>
          <a:xfrm>
            <a:off x="3147219" y="3163947"/>
            <a:ext cx="474710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http://cardboardartcollege.com/downloads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23" y="336968"/>
            <a:ext cx="4132204" cy="16927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63886" y="1587640"/>
            <a:ext cx="4009292" cy="2009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240026" y="1858945"/>
            <a:ext cx="803869" cy="114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2559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62" y="341279"/>
            <a:ext cx="3479800" cy="6019800"/>
          </a:xfrm>
          <a:prstGeom prst="rect">
            <a:avLst/>
          </a:prstGeom>
        </p:spPr>
      </p:pic>
      <p:sp>
        <p:nvSpPr>
          <p:cNvPr id="4" name="모서리가 둥근 사각형 설명선[R] 3"/>
          <p:cNvSpPr/>
          <p:nvPr/>
        </p:nvSpPr>
        <p:spPr>
          <a:xfrm>
            <a:off x="4409324" y="1729591"/>
            <a:ext cx="2351399" cy="522129"/>
          </a:xfrm>
          <a:prstGeom prst="wedgeRoundRectCallout">
            <a:avLst>
              <a:gd name="adj1" fmla="val -62061"/>
              <a:gd name="adj2" fmla="val -15278"/>
              <a:gd name="adj3" fmla="val 16667"/>
            </a:avLst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NanumGothic" charset="-127"/>
                <a:ea typeface="NanumGothic" charset="-127"/>
                <a:cs typeface="NanumGothic" charset="-127"/>
                <a:sym typeface="Apple SD 산돌고딕 Neo 옅은체"/>
              </a:rPr>
              <a:t>좌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NanumGothic" charset="-127"/>
                <a:ea typeface="NanumGothic" charset="-127"/>
                <a:cs typeface="NanumGothic" charset="-127"/>
                <a:sym typeface="Apple SD 산돌고딕 Neo 옅은체"/>
              </a:rPr>
              <a:t>/</a:t>
            </a:r>
            <a:r>
              <a:rPr lang="ko-KR" altLang="en-US" sz="2400" dirty="0">
                <a:solidFill>
                  <a:srgbClr val="FFFFFF"/>
                </a:solidFill>
                <a:latin typeface="NanumGothic" charset="-127"/>
                <a:ea typeface="NanumGothic" charset="-127"/>
                <a:cs typeface="NanumGothic" charset="-127"/>
                <a:sym typeface="Apple SD 산돌고딕 Neo 옅은체"/>
              </a:rPr>
              <a:t>우</a:t>
            </a:r>
            <a:r>
              <a:rPr lang="en-US" altLang="ko-KR" sz="2400" dirty="0">
                <a:solidFill>
                  <a:srgbClr val="FFFFFF"/>
                </a:solidFill>
                <a:latin typeface="NanumGothic" charset="-127"/>
                <a:ea typeface="NanumGothic" charset="-127"/>
                <a:cs typeface="NanumGothic" charset="-127"/>
                <a:sym typeface="Apple SD 산돌고딕 Neo 옅은체"/>
              </a:rPr>
              <a:t>/</a:t>
            </a:r>
            <a:r>
              <a:rPr lang="ko-KR" altLang="en-US" sz="2400" dirty="0">
                <a:solidFill>
                  <a:srgbClr val="FFFFFF"/>
                </a:solidFill>
                <a:latin typeface="NanumGothic" charset="-127"/>
                <a:ea typeface="NanumGothic" charset="-127"/>
                <a:cs typeface="NanumGothic" charset="-127"/>
                <a:sym typeface="Apple SD 산돌고딕 Neo 옅은체"/>
              </a:rPr>
              <a:t>직진</a:t>
            </a:r>
            <a:r>
              <a:rPr lang="en-US" altLang="ko-KR" sz="2400" dirty="0">
                <a:solidFill>
                  <a:srgbClr val="FFFFFF"/>
                </a:solidFill>
                <a:latin typeface="NanumGothic" charset="-127"/>
                <a:ea typeface="NanumGothic" charset="-127"/>
                <a:cs typeface="NanumGothic" charset="-127"/>
                <a:sym typeface="Apple SD 산돌고딕 Neo 옅은체"/>
              </a:rPr>
              <a:t>/</a:t>
            </a:r>
            <a:r>
              <a:rPr lang="ko-KR" altLang="en-US" sz="2400" dirty="0">
                <a:solidFill>
                  <a:srgbClr val="FFFFFF"/>
                </a:solidFill>
                <a:latin typeface="NanumGothic" charset="-127"/>
                <a:ea typeface="NanumGothic" charset="-127"/>
                <a:cs typeface="NanumGothic" charset="-127"/>
                <a:sym typeface="Apple SD 산돌고딕 Neo 옅은체"/>
              </a:rPr>
              <a:t>후진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Gothic" charset="-127"/>
              <a:ea typeface="NanumGothic" charset="-127"/>
              <a:cs typeface="NanumGothic" charset="-127"/>
              <a:sym typeface="Apple SD 산돌고딕 Neo 옅은체"/>
            </a:endParaRPr>
          </a:p>
        </p:txBody>
      </p:sp>
      <p:sp>
        <p:nvSpPr>
          <p:cNvPr id="7" name="모서리가 둥근 사각형 설명선[R] 6"/>
          <p:cNvSpPr/>
          <p:nvPr/>
        </p:nvSpPr>
        <p:spPr>
          <a:xfrm>
            <a:off x="4434462" y="4813259"/>
            <a:ext cx="2351399" cy="522129"/>
          </a:xfrm>
          <a:prstGeom prst="wedgeRoundRectCallout">
            <a:avLst>
              <a:gd name="adj1" fmla="val -62061"/>
              <a:gd name="adj2" fmla="val -15278"/>
              <a:gd name="adj3" fmla="val 16667"/>
            </a:avLst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srgbClr val="FFFFFF"/>
                </a:solidFill>
                <a:latin typeface="NanumGothic" charset="-127"/>
                <a:ea typeface="NanumGothic" charset="-127"/>
                <a:cs typeface="NanumGothic" charset="-127"/>
                <a:sym typeface="Apple SD 산돌고딕 Neo 옅은체"/>
              </a:rPr>
              <a:t>블루투스 연결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Gothic" charset="-127"/>
              <a:ea typeface="NanumGothic" charset="-127"/>
              <a:cs typeface="NanumGothic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3721480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6-05-24-10-41-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" y="0"/>
            <a:ext cx="3857625" cy="6858000"/>
          </a:xfrm>
          <a:prstGeom prst="rect">
            <a:avLst/>
          </a:prstGeom>
        </p:spPr>
      </p:pic>
      <p:pic>
        <p:nvPicPr>
          <p:cNvPr id="3" name="Picture 2" descr="Screenshot_2016-05-24-10-41-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55" y="0"/>
            <a:ext cx="3857625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636212" y="467893"/>
            <a:ext cx="1149684" cy="10160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900743" y="1991895"/>
            <a:ext cx="1149684" cy="641684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3203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6-05-24-10-42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2" y="0"/>
            <a:ext cx="3857625" cy="6858000"/>
          </a:xfrm>
          <a:prstGeom prst="rect">
            <a:avLst/>
          </a:prstGeom>
        </p:spPr>
      </p:pic>
      <p:pic>
        <p:nvPicPr>
          <p:cNvPr id="3" name="Picture 2" descr="Screenshot_2016-05-24-10-45-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33" y="0"/>
            <a:ext cx="3857625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48278" y="6323264"/>
            <a:ext cx="3830888" cy="641684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9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65" y="726523"/>
            <a:ext cx="3223190" cy="5730052"/>
          </a:xfrm>
          <a:prstGeom prst="rect">
            <a:avLst/>
          </a:prstGeom>
        </p:spPr>
      </p:pic>
      <p:sp>
        <p:nvSpPr>
          <p:cNvPr id="3" name="Rectangle 3"/>
          <p:cNvSpPr/>
          <p:nvPr/>
        </p:nvSpPr>
        <p:spPr>
          <a:xfrm>
            <a:off x="1628540" y="2574350"/>
            <a:ext cx="2562639" cy="368808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4"/>
          <p:cNvSpPr txBox="1"/>
          <p:nvPr/>
        </p:nvSpPr>
        <p:spPr>
          <a:xfrm>
            <a:off x="1628540" y="2542136"/>
            <a:ext cx="97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anumGothic" charset="-127"/>
                <a:ea typeface="NanumGothic" charset="-127"/>
                <a:cs typeface="NanumGothic" charset="-127"/>
              </a:rPr>
              <a:t>1234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32" y="726523"/>
            <a:ext cx="3223190" cy="5730052"/>
          </a:xfrm>
          <a:prstGeom prst="rect">
            <a:avLst/>
          </a:prstGeom>
        </p:spPr>
      </p:pic>
      <p:sp>
        <p:nvSpPr>
          <p:cNvPr id="6" name="Rectangle 6"/>
          <p:cNvSpPr/>
          <p:nvPr/>
        </p:nvSpPr>
        <p:spPr>
          <a:xfrm>
            <a:off x="5245587" y="2758754"/>
            <a:ext cx="3209435" cy="441008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7"/>
          <p:cNvSpPr/>
          <p:nvPr/>
        </p:nvSpPr>
        <p:spPr>
          <a:xfrm>
            <a:off x="1442167" y="3484802"/>
            <a:ext cx="6868954" cy="482441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 </a:t>
            </a:r>
            <a:r>
              <a:rPr lang="en-US" altLang="ko-KR" dirty="0"/>
              <a:t>1234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56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4535" y="2710323"/>
            <a:ext cx="2556791" cy="7861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4640" dirty="0">
                <a:solidFill>
                  <a:srgbClr val="000000"/>
                </a:solidFill>
              </a:rPr>
              <a:t>엔진</a:t>
            </a:r>
            <a:r>
              <a:rPr lang="ko-KR" altLang="en-US" sz="1266" dirty="0">
                <a:solidFill>
                  <a:srgbClr val="000000"/>
                </a:solidFill>
              </a:rPr>
              <a:t>을  붙여 볼까요</a:t>
            </a:r>
            <a:r>
              <a:rPr lang="en-US" altLang="ko-KR" sz="1266" dirty="0">
                <a:solidFill>
                  <a:srgbClr val="000000"/>
                </a:solidFill>
              </a:rPr>
              <a:t>??</a:t>
            </a:r>
            <a:endParaRPr lang="en-US" sz="2531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230551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51" y="3958013"/>
            <a:ext cx="3115668" cy="216550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1938346" y="430578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모터 분리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351" y="954546"/>
            <a:ext cx="3115668" cy="2657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6" y="1942362"/>
            <a:ext cx="3278476" cy="21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5283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23" y="728662"/>
            <a:ext cx="8478415" cy="558947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4" name="Oval 3"/>
          <p:cNvSpPr/>
          <p:nvPr/>
        </p:nvSpPr>
        <p:spPr>
          <a:xfrm rot="18900000">
            <a:off x="1661801" y="4719049"/>
            <a:ext cx="2513391" cy="1000018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38205" y="2728370"/>
            <a:ext cx="2077182" cy="826461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6741" y="3905511"/>
            <a:ext cx="395943" cy="2669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66">
                <a:solidFill>
                  <a:srgbClr val="FF0000"/>
                </a:solidFill>
              </a:rPr>
              <a:t>분리</a:t>
            </a:r>
            <a:endParaRPr lang="en-US" sz="2531" dirty="0">
              <a:solidFill>
                <a:srgbClr val="FF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9687926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53" y="241102"/>
            <a:ext cx="7518797" cy="6375797"/>
          </a:xfrm>
          <a:prstGeom prst="rect">
            <a:avLst/>
          </a:prstGeom>
        </p:spPr>
      </p:pic>
      <p:sp>
        <p:nvSpPr>
          <p:cNvPr id="3" name="Oval 3"/>
          <p:cNvSpPr/>
          <p:nvPr/>
        </p:nvSpPr>
        <p:spPr>
          <a:xfrm>
            <a:off x="2696103" y="1221376"/>
            <a:ext cx="2077183" cy="826461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4" name="Oval 3"/>
          <p:cNvSpPr/>
          <p:nvPr/>
        </p:nvSpPr>
        <p:spPr>
          <a:xfrm>
            <a:off x="2682719" y="4772550"/>
            <a:ext cx="2077183" cy="826461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1687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690748" y="2380671"/>
            <a:ext cx="395943" cy="2669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66" dirty="0">
                <a:solidFill>
                  <a:srgbClr val="FF0000"/>
                </a:solidFill>
              </a:rPr>
              <a:t>연결</a:t>
            </a:r>
            <a:endParaRPr lang="en-US" sz="2531" dirty="0">
              <a:solidFill>
                <a:srgbClr val="FF0000"/>
              </a:solidFill>
              <a:sym typeface="Apple SD 산돌고딕 Neo 옅은체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690748" y="4301780"/>
            <a:ext cx="395943" cy="2669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66">
                <a:solidFill>
                  <a:srgbClr val="FF0000"/>
                </a:solidFill>
              </a:rPr>
              <a:t>연결</a:t>
            </a:r>
            <a:endParaRPr lang="en-US" sz="2531" dirty="0">
              <a:solidFill>
                <a:srgbClr val="FF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3829025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24" y="794742"/>
            <a:ext cx="7625953" cy="526851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 rot="2700000">
            <a:off x="5597211" y="2307617"/>
            <a:ext cx="1049968" cy="25680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00" dirty="0">
                <a:solidFill>
                  <a:srgbClr val="000000"/>
                </a:solidFill>
              </a:rPr>
              <a:t>아두이노 우노</a:t>
            </a:r>
            <a:endParaRPr lang="ko-KR" altLang="en-US" sz="12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8" name="텍스트 상자 7"/>
          <p:cNvSpPr txBox="1"/>
          <p:nvPr/>
        </p:nvSpPr>
        <p:spPr>
          <a:xfrm rot="2700000">
            <a:off x="6681424" y="3529198"/>
            <a:ext cx="896080" cy="25680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00">
                <a:solidFill>
                  <a:srgbClr val="000000"/>
                </a:solidFill>
              </a:rPr>
              <a:t>초음파 센서</a:t>
            </a:r>
            <a:endParaRPr lang="ko-KR" altLang="en-US" sz="120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9" name="텍스트 상자 8"/>
          <p:cNvSpPr txBox="1"/>
          <p:nvPr/>
        </p:nvSpPr>
        <p:spPr>
          <a:xfrm rot="2700000">
            <a:off x="4386955" y="4022693"/>
            <a:ext cx="841577" cy="25680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00" dirty="0">
                <a:solidFill>
                  <a:srgbClr val="000000"/>
                </a:solidFill>
              </a:rPr>
              <a:t>브레드보드</a:t>
            </a:r>
            <a:endParaRPr lang="ko-KR" altLang="en-US" sz="12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0" name="텍스트 상자 9"/>
          <p:cNvSpPr txBox="1"/>
          <p:nvPr/>
        </p:nvSpPr>
        <p:spPr>
          <a:xfrm rot="2700000">
            <a:off x="1224827" y="2307616"/>
            <a:ext cx="1049968" cy="25680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00" dirty="0">
                <a:solidFill>
                  <a:srgbClr val="000000"/>
                </a:solidFill>
              </a:rPr>
              <a:t>모터 드라이브</a:t>
            </a:r>
            <a:endParaRPr lang="ko-KR" altLang="en-US" sz="12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1" name="텍스트 상자 10"/>
          <p:cNvSpPr txBox="1"/>
          <p:nvPr/>
        </p:nvSpPr>
        <p:spPr>
          <a:xfrm rot="2700000">
            <a:off x="3107912" y="1521804"/>
            <a:ext cx="742192" cy="25680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00">
                <a:solidFill>
                  <a:srgbClr val="000000"/>
                </a:solidFill>
              </a:rPr>
              <a:t>기어 모터</a:t>
            </a:r>
            <a:endParaRPr lang="ko-KR" altLang="en-US" sz="12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2" name="텍스트 상자 11"/>
          <p:cNvSpPr txBox="1"/>
          <p:nvPr/>
        </p:nvSpPr>
        <p:spPr>
          <a:xfrm rot="2700000">
            <a:off x="2050637" y="4779355"/>
            <a:ext cx="742192" cy="25680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00">
                <a:solidFill>
                  <a:srgbClr val="000000"/>
                </a:solidFill>
              </a:rPr>
              <a:t>기어 모터</a:t>
            </a:r>
            <a:endParaRPr lang="ko-KR" altLang="en-US" sz="1200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971536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earlyadopter.co.kr/wp-content/uploads/2015/02/Tesla-Model-s-Dual-Motor-P85D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4250"/>
            <a:ext cx="9144000" cy="533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1"/>
          <p:cNvSpPr>
            <a:spLocks noGrp="1"/>
          </p:cNvSpPr>
          <p:nvPr>
            <p:ph type="title"/>
          </p:nvPr>
        </p:nvSpPr>
        <p:spPr>
          <a:xfrm>
            <a:off x="1371607" y="518531"/>
            <a:ext cx="6410036" cy="7427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58759">
              <a:defRPr sz="1800"/>
            </a:pPr>
            <a:r>
              <a:rPr lang="ko-KR" altLang="en-US" sz="2391" b="1" dirty="0"/>
              <a:t>여러분의 꿈의 자동차는 무엇인가요</a:t>
            </a:r>
            <a:r>
              <a:rPr lang="en-US" altLang="ko-KR" sz="2391" b="1" dirty="0"/>
              <a:t>?</a:t>
            </a:r>
            <a:endParaRPr sz="2391" b="1" dirty="0"/>
          </a:p>
        </p:txBody>
      </p:sp>
    </p:spTree>
    <p:extLst>
      <p:ext uri="{BB962C8B-B14F-4D97-AF65-F5344CB8AC3E}">
        <p14:creationId xmlns:p14="http://schemas.microsoft.com/office/powerpoint/2010/main" val="9139165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4" y="294160"/>
            <a:ext cx="3399022" cy="61202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013" y="3597726"/>
            <a:ext cx="4944866" cy="2816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13" y="283643"/>
            <a:ext cx="4928167" cy="30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7929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951440"/>
            <a:ext cx="8501063" cy="46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866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5" y="252710"/>
            <a:ext cx="5438180" cy="27235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2976265"/>
            <a:ext cx="5236369" cy="3512931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2062080" y="5742083"/>
            <a:ext cx="1378584" cy="26693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ko-KR" altLang="en-US" sz="1266">
                <a:solidFill>
                  <a:srgbClr val="FF0000"/>
                </a:solidFill>
              </a:rPr>
              <a:t>주행 주행차 완성 </a:t>
            </a:r>
            <a:endParaRPr lang="en-US" sz="2531" dirty="0">
              <a:solidFill>
                <a:srgbClr val="FF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2645177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76" y="595610"/>
            <a:ext cx="7188398" cy="57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950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01" y="1433215"/>
            <a:ext cx="7188398" cy="39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4371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0" y="593918"/>
            <a:ext cx="9147449" cy="5979907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0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291" tIns="32146" rIns="64291" bIns="32146"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288368" y="2104529"/>
            <a:ext cx="368524" cy="1630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2500" dirty="0">
                <a:solidFill>
                  <a:srgbClr val="FFFFFF"/>
                </a:solidFill>
                <a:sym typeface="Apple SD 산돌고딕 Neo 옅은체"/>
              </a:rPr>
              <a:t>체험 하기 </a:t>
            </a:r>
            <a:endParaRPr lang="en-US" sz="2500" dirty="0">
              <a:solidFill>
                <a:srgbClr val="FFFFFF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57963523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59" y="1127125"/>
            <a:ext cx="7371167" cy="47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319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4977" y="2675965"/>
            <a:ext cx="604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/>
              <a:t>아두이노 블록형 프로그래밍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6771170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479"/>
            <a:ext cx="9144000" cy="48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02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8" y="2824222"/>
            <a:ext cx="5127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/>
              <a:t> </a:t>
            </a:r>
            <a:r>
              <a:rPr kumimoji="1" lang="en-US" altLang="ko-KR" sz="3200" b="1" dirty="0"/>
              <a:t>(S4A)</a:t>
            </a:r>
            <a:r>
              <a:rPr kumimoji="1" lang="ko-KR" altLang="en-US" sz="4400" b="1" dirty="0"/>
              <a:t>사전 작업</a:t>
            </a:r>
          </a:p>
        </p:txBody>
      </p:sp>
    </p:spTree>
    <p:extLst>
      <p:ext uri="{BB962C8B-B14F-4D97-AF65-F5344CB8AC3E}">
        <p14:creationId xmlns:p14="http://schemas.microsoft.com/office/powerpoint/2010/main" val="134922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file215.uf.daum.net/image/186CE40B4CA42D4B85D65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0" t="11916" r="299" b="12181"/>
          <a:stretch/>
        </p:blipFill>
        <p:spPr bwMode="auto">
          <a:xfrm>
            <a:off x="543910" y="1954924"/>
            <a:ext cx="8056180" cy="4508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ko-KR" altLang="en-US" sz="2391" b="1" dirty="0"/>
              <a:t>자동차는 </a:t>
            </a:r>
            <a:r>
              <a:rPr lang="en-US" altLang="ko-KR" sz="2391" b="1" dirty="0"/>
              <a:t>2</a:t>
            </a:r>
            <a:r>
              <a:rPr lang="ko-KR" altLang="en-US" sz="2391" b="1" dirty="0" err="1"/>
              <a:t>만여개의</a:t>
            </a:r>
            <a:r>
              <a:rPr lang="ko-KR" altLang="en-US" sz="2391" b="1" dirty="0"/>
              <a:t> 부품으로 구성되어 있어요</a:t>
            </a:r>
            <a:r>
              <a:rPr lang="en-US" altLang="ko-KR" sz="2391" b="1" dirty="0"/>
              <a:t>!</a:t>
            </a:r>
            <a:endParaRPr sz="2391" b="1" dirty="0"/>
          </a:p>
        </p:txBody>
      </p:sp>
    </p:spTree>
    <p:extLst>
      <p:ext uri="{BB962C8B-B14F-4D97-AF65-F5344CB8AC3E}">
        <p14:creationId xmlns:p14="http://schemas.microsoft.com/office/powerpoint/2010/main" val="568788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1" y="0"/>
            <a:ext cx="8868618" cy="6858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572000" y="3112773"/>
            <a:ext cx="933133" cy="316227"/>
          </a:xfrm>
          <a:prstGeom prst="ellipse">
            <a:avLst/>
          </a:prstGeom>
          <a:solidFill>
            <a:srgbClr val="FF0000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rtlCol="0" anchor="ctr"/>
          <a:lstStyle/>
          <a:p>
            <a:pPr algn="ctr"/>
            <a:r>
              <a:rPr kumimoji="1" lang="en-US" altLang="ko-KR" dirty="0"/>
              <a:t>+</a:t>
            </a:r>
            <a:r>
              <a:rPr kumimoji="1" lang="ko-KR" altLang="en-US" dirty="0"/>
              <a:t>제거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0087" y="2557997"/>
            <a:ext cx="459881" cy="698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5832" y="196770"/>
            <a:ext cx="1678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사전 작업</a:t>
            </a:r>
          </a:p>
        </p:txBody>
      </p:sp>
    </p:spTree>
    <p:extLst>
      <p:ext uri="{BB962C8B-B14F-4D97-AF65-F5344CB8AC3E}">
        <p14:creationId xmlns:p14="http://schemas.microsoft.com/office/powerpoint/2010/main" val="1087619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507467"/>
            <a:ext cx="7781107" cy="61111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3656" y="5849173"/>
            <a:ext cx="4340506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</a:rPr>
              <a:t>12V</a:t>
            </a:r>
            <a:r>
              <a:rPr kumimoji="1" lang="en-US" altLang="ko-KR" sz="1600" dirty="0">
                <a:solidFill>
                  <a:schemeClr val="bg1"/>
                </a:solidFill>
              </a:rPr>
              <a:t> </a:t>
            </a:r>
            <a:r>
              <a:rPr kumimoji="1" lang="ko-KR" altLang="en-US" sz="1600" dirty="0">
                <a:solidFill>
                  <a:schemeClr val="bg1"/>
                </a:solidFill>
              </a:rPr>
              <a:t>전압때문에</a:t>
            </a:r>
            <a:r>
              <a:rPr kumimoji="1" lang="en-US" altLang="ko-KR" sz="1600" dirty="0">
                <a:solidFill>
                  <a:schemeClr val="bg1"/>
                </a:solidFill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</a:rPr>
              <a:t> 위와 같이 </a:t>
            </a:r>
            <a:r>
              <a:rPr kumimoji="1" lang="ko-KR" altLang="en-US" sz="2400" dirty="0">
                <a:solidFill>
                  <a:schemeClr val="bg1"/>
                </a:solidFill>
              </a:rPr>
              <a:t>직접</a:t>
            </a:r>
            <a:r>
              <a:rPr kumimoji="1" lang="ko-KR" altLang="en-US" sz="1600" dirty="0">
                <a:solidFill>
                  <a:schemeClr val="bg1"/>
                </a:solidFill>
              </a:rPr>
              <a:t>적으로 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아두이노에 전원을 인가하면 안된다</a:t>
            </a:r>
            <a:r>
              <a:rPr kumimoji="1" lang="en-US" altLang="ko-KR" sz="1600" dirty="0">
                <a:solidFill>
                  <a:schemeClr val="bg1"/>
                </a:solidFill>
              </a:rPr>
              <a:t>.</a:t>
            </a:r>
            <a:r>
              <a:rPr kumimoji="1"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43094" y="2786065"/>
            <a:ext cx="380067" cy="577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5833" y="1770927"/>
            <a:ext cx="1678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사전 작업</a:t>
            </a:r>
          </a:p>
        </p:txBody>
      </p:sp>
    </p:spTree>
    <p:extLst>
      <p:ext uri="{BB962C8B-B14F-4D97-AF65-F5344CB8AC3E}">
        <p14:creationId xmlns:p14="http://schemas.microsoft.com/office/powerpoint/2010/main" val="237343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20" y="1371859"/>
            <a:ext cx="5407071" cy="4246621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3" y="2874287"/>
            <a:ext cx="2491394" cy="1660929"/>
          </a:xfrm>
          <a:prstGeom prst="rect">
            <a:avLst/>
          </a:prstGeom>
        </p:spPr>
      </p:pic>
      <p:cxnSp>
        <p:nvCxnSpPr>
          <p:cNvPr id="4" name="직선 연결선[R] 3"/>
          <p:cNvCxnSpPr/>
          <p:nvPr/>
        </p:nvCxnSpPr>
        <p:spPr>
          <a:xfrm flipH="1" flipV="1">
            <a:off x="2145561" y="3850383"/>
            <a:ext cx="3935392" cy="81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/>
          <p:cNvCxnSpPr/>
          <p:nvPr/>
        </p:nvCxnSpPr>
        <p:spPr>
          <a:xfrm flipH="1" flipV="1">
            <a:off x="2170636" y="3921758"/>
            <a:ext cx="3935392" cy="81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 flipV="1">
            <a:off x="2172561" y="3993133"/>
            <a:ext cx="3935392" cy="81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174486" y="4029783"/>
            <a:ext cx="3935392" cy="81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75168" y="4138296"/>
            <a:ext cx="1383491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컴퓨터 연결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373835" y="2865641"/>
            <a:ext cx="314105" cy="47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73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0777" y="2541494"/>
            <a:ext cx="3828292" cy="76944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S4A </a:t>
            </a:r>
            <a:r>
              <a:rPr lang="ko-KR" altLang="en-US" sz="4400" dirty="0">
                <a:solidFill>
                  <a:schemeClr val="bg1"/>
                </a:solidFill>
              </a:rPr>
              <a:t>설치하기 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2890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1"/>
            <a:ext cx="9144000" cy="4703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3259" y="3337424"/>
            <a:ext cx="6098958" cy="923330"/>
          </a:xfrm>
          <a:prstGeom prst="rect">
            <a:avLst/>
          </a:prstGeom>
          <a:solidFill>
            <a:srgbClr val="0365C0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http://www. s4a.cat</a:t>
            </a:r>
          </a:p>
        </p:txBody>
      </p:sp>
      <p:sp>
        <p:nvSpPr>
          <p:cNvPr id="2" name="타원 1"/>
          <p:cNvSpPr/>
          <p:nvPr/>
        </p:nvSpPr>
        <p:spPr>
          <a:xfrm>
            <a:off x="1578261" y="3221907"/>
            <a:ext cx="254191" cy="240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580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8" y="818898"/>
            <a:ext cx="4316701" cy="1677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8" y="2221992"/>
            <a:ext cx="4396623" cy="40782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9520" y="2221992"/>
            <a:ext cx="850104" cy="274320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8" name="Rectangle 5"/>
          <p:cNvSpPr/>
          <p:nvPr/>
        </p:nvSpPr>
        <p:spPr>
          <a:xfrm>
            <a:off x="649512" y="4946904"/>
            <a:ext cx="621504" cy="246888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2872424" y="2101767"/>
            <a:ext cx="254191" cy="240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522416" y="4826679"/>
            <a:ext cx="254191" cy="240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84" y="4191663"/>
            <a:ext cx="4870958" cy="2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712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4360" y="2624646"/>
            <a:ext cx="8229600" cy="1143000"/>
          </a:xfrm>
        </p:spPr>
        <p:txBody>
          <a:bodyPr>
            <a:normAutofit/>
          </a:bodyPr>
          <a:lstStyle/>
          <a:p>
            <a:r>
              <a:rPr kumimoji="1" lang="ko-KR" altLang="en-US" sz="4000" dirty="0"/>
              <a:t>참고 자료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852839" y="4058150"/>
            <a:ext cx="4023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https://kocoafab.cc/tutorial/view/380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990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0592" y="3483976"/>
            <a:ext cx="4397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S4A </a:t>
            </a:r>
            <a:r>
              <a:rPr lang="ko-KR" altLang="en-US" sz="4000" dirty="0"/>
              <a:t>펌웨어 </a:t>
            </a:r>
            <a:r>
              <a:rPr lang="ko-KR" altLang="en-US" sz="2400" dirty="0"/>
              <a:t>설치하기</a:t>
            </a:r>
            <a:r>
              <a:rPr lang="ko-KR" altLang="en-US" sz="4000" dirty="0"/>
              <a:t> 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587752" y="2542032"/>
            <a:ext cx="4498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/>
              <a:t>아두이노 우노</a:t>
            </a:r>
            <a:r>
              <a:rPr kumimoji="1" lang="ko-KR" altLang="en-US" sz="2800" dirty="0"/>
              <a:t>에</a:t>
            </a:r>
            <a:endParaRPr kumimoji="1"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02665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051962" y="2536116"/>
            <a:ext cx="7107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아두이노에 </a:t>
            </a:r>
            <a:r>
              <a:rPr lang="en-US" altLang="ko-KR" sz="4400" dirty="0">
                <a:solidFill>
                  <a:srgbClr val="FF0000"/>
                </a:solidFill>
              </a:rPr>
              <a:t>S4A</a:t>
            </a:r>
            <a:r>
              <a:rPr lang="ko-KR" altLang="en-US" sz="4400" dirty="0">
                <a:solidFill>
                  <a:srgbClr val="FF0000"/>
                </a:solidFill>
              </a:rPr>
              <a:t>를 동작하기 </a:t>
            </a:r>
            <a:r>
              <a:rPr lang="ko-KR" altLang="en-US" sz="2000" dirty="0"/>
              <a:t>위해서는</a:t>
            </a:r>
          </a:p>
          <a:p>
            <a:endParaRPr lang="ko-KR" altLang="en-US" sz="2000" dirty="0"/>
          </a:p>
          <a:p>
            <a:r>
              <a:rPr lang="ko-KR" altLang="en-US" sz="2000" dirty="0"/>
              <a:t>동작할 수 있는  </a:t>
            </a:r>
            <a:r>
              <a:rPr lang="en-US" altLang="ko-KR" sz="2000" dirty="0"/>
              <a:t>s4a firmware(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)</a:t>
            </a:r>
            <a:r>
              <a:rPr lang="ko-KR" altLang="en-US" sz="2000" dirty="0"/>
              <a:t>을 설치해야 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5153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07" y="674236"/>
            <a:ext cx="7728178" cy="589564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19417" y="486077"/>
            <a:ext cx="360587" cy="2979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07" y="1985182"/>
            <a:ext cx="7823200" cy="4584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452457" y="4343335"/>
            <a:ext cx="360587" cy="2979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33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ko-KR" altLang="en-US" sz="2391" b="1" dirty="0"/>
              <a:t>자동차를 움직이는 것은 엔진이다</a:t>
            </a:r>
            <a:r>
              <a:rPr lang="en-US" altLang="ko-KR" sz="2391" b="1" dirty="0"/>
              <a:t>?</a:t>
            </a:r>
            <a:endParaRPr sz="2391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181156"/>
            <a:ext cx="6875463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942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581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35097" y="1822522"/>
            <a:ext cx="2147841" cy="306295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7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5" y="550922"/>
            <a:ext cx="5151586" cy="5959838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092" y="2720051"/>
            <a:ext cx="3870472" cy="2222049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981692" y="5403264"/>
            <a:ext cx="305083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/>
              <a:t>이것 실행하기 위해서 </a:t>
            </a:r>
            <a:endParaRPr kumimoji="1" lang="en-US" altLang="ko-KR"/>
          </a:p>
          <a:p>
            <a:r>
              <a:rPr kumimoji="1" lang="ko-KR" altLang="en-US"/>
              <a:t> 펌웨어를 업로더 해 주세요</a:t>
            </a:r>
          </a:p>
        </p:txBody>
      </p:sp>
    </p:spTree>
    <p:extLst>
      <p:ext uri="{BB962C8B-B14F-4D97-AF65-F5344CB8AC3E}">
        <p14:creationId xmlns:p14="http://schemas.microsoft.com/office/powerpoint/2010/main" val="1999026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" y="493889"/>
            <a:ext cx="3852333" cy="25682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055" y="3818466"/>
            <a:ext cx="2109611" cy="145797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>
            <a:off x="1340556" y="2413000"/>
            <a:ext cx="3365499" cy="1862667"/>
          </a:xfrm>
          <a:prstGeom prst="bentConnector3">
            <a:avLst>
              <a:gd name="adj1" fmla="val -19602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4222" y="4374444"/>
            <a:ext cx="314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</a:t>
            </a:r>
            <a:r>
              <a:rPr lang="ko-KR" altLang="en-US" dirty="0"/>
              <a:t>연결 </a:t>
            </a:r>
            <a:r>
              <a:rPr lang="en-US" altLang="ko-KR" dirty="0"/>
              <a:t>(</a:t>
            </a:r>
            <a:r>
              <a:rPr lang="ko-KR" altLang="en-US" dirty="0"/>
              <a:t>전원 및 데이터 전송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780" y="831945"/>
            <a:ext cx="2142219" cy="2341223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3598333" y="1397000"/>
            <a:ext cx="593865" cy="606778"/>
          </a:xfrm>
          <a:prstGeom prst="mathPlus">
            <a:avLst/>
          </a:prstGeom>
          <a:solidFill>
            <a:srgbClr val="1737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7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79450"/>
            <a:ext cx="78994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342" y="632277"/>
            <a:ext cx="5657565" cy="62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0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" y="493889"/>
            <a:ext cx="3852333" cy="25682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055" y="3818466"/>
            <a:ext cx="2109611" cy="145797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>
            <a:off x="1340556" y="2413000"/>
            <a:ext cx="3365499" cy="1862667"/>
          </a:xfrm>
          <a:prstGeom prst="bentConnector3">
            <a:avLst>
              <a:gd name="adj1" fmla="val -19602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3112" y="4346222"/>
            <a:ext cx="366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Serial  </a:t>
            </a:r>
            <a:r>
              <a:rPr lang="ko-KR" altLang="en-US" sz="2000" dirty="0"/>
              <a:t>연결 </a:t>
            </a:r>
            <a:r>
              <a:rPr lang="en-US" altLang="ko-KR" sz="2000" dirty="0"/>
              <a:t>(</a:t>
            </a:r>
            <a:r>
              <a:rPr lang="ko-KR" altLang="en-US" sz="2000" dirty="0"/>
              <a:t>전원 및 </a:t>
            </a:r>
            <a:r>
              <a:rPr lang="ko-KR" altLang="en-US" sz="2400" dirty="0"/>
              <a:t>데이터</a:t>
            </a:r>
            <a:r>
              <a:rPr lang="ko-KR" altLang="en-US" sz="2000" dirty="0"/>
              <a:t> 전송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780" y="831945"/>
            <a:ext cx="2142219" cy="2341223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3598333" y="1397000"/>
            <a:ext cx="593865" cy="606778"/>
          </a:xfrm>
          <a:prstGeom prst="mathPlus">
            <a:avLst/>
          </a:prstGeom>
          <a:solidFill>
            <a:srgbClr val="1737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8664" y="3288718"/>
            <a:ext cx="2337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Compiler &amp; Upload </a:t>
            </a:r>
          </a:p>
        </p:txBody>
      </p:sp>
    </p:spTree>
    <p:extLst>
      <p:ext uri="{BB962C8B-B14F-4D97-AF65-F5344CB8AC3E}">
        <p14:creationId xmlns:p14="http://schemas.microsoft.com/office/powerpoint/2010/main" val="7349354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5" y="137109"/>
            <a:ext cx="857804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86870" y="2159320"/>
            <a:ext cx="1030111" cy="28222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6778" y="3104444"/>
            <a:ext cx="3785928" cy="461665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</a:rPr>
              <a:t>아두이노 우노 보드 연결 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755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5" y="729962"/>
            <a:ext cx="5150705" cy="5168136"/>
          </a:xfrm>
          <a:prstGeom prst="rect">
            <a:avLst/>
          </a:prstGeom>
        </p:spPr>
      </p:pic>
      <p:sp>
        <p:nvSpPr>
          <p:cNvPr id="3" name="Rectangle 14"/>
          <p:cNvSpPr>
            <a:spLocks/>
          </p:cNvSpPr>
          <p:nvPr/>
        </p:nvSpPr>
        <p:spPr bwMode="auto">
          <a:xfrm>
            <a:off x="21072" y="6577199"/>
            <a:ext cx="9122928" cy="3175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YDIYGO130" charset="0"/>
                <a:ea typeface="YDIYGO130" charset="0"/>
                <a:cs typeface="YDIYGO130" charset="0"/>
                <a:sym typeface="YDIYGO130" charset="0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YDIYGO130" charset="0"/>
                <a:ea typeface="YDIYGO130" charset="0"/>
                <a:cs typeface="YDIYGO130" charset="0"/>
                <a:sym typeface="YDIYGO130" charset="0"/>
              </a:rPr>
              <a:t>cardboardartcollege.com</a:t>
            </a:r>
            <a:r>
              <a:rPr lang="en-US" sz="1400" dirty="0">
                <a:solidFill>
                  <a:srgbClr val="FFFFFF"/>
                </a:solidFill>
                <a:latin typeface="YDIYGO130" charset="0"/>
                <a:ea typeface="YDIYGO130" charset="0"/>
                <a:cs typeface="YDIYGO130" charset="0"/>
                <a:sym typeface="YDIYGO130" charset="0"/>
              </a:rPr>
              <a:t>      </a:t>
            </a:r>
            <a:r>
              <a:rPr lang="en-US" sz="1400" dirty="0" err="1">
                <a:solidFill>
                  <a:srgbClr val="FFFFFF"/>
                </a:solidFill>
                <a:latin typeface="YDIYGO130" charset="0"/>
                <a:ea typeface="YDIYGO130" charset="0"/>
                <a:cs typeface="YDIYGO130" charset="0"/>
                <a:sym typeface="YDIYGO130" charset="0"/>
              </a:rPr>
              <a:t>jpdarrencompany@gmail.com</a:t>
            </a:r>
            <a:r>
              <a:rPr lang="en-US" sz="1400" dirty="0">
                <a:solidFill>
                  <a:srgbClr val="FFFFFF"/>
                </a:solidFill>
                <a:latin typeface="YDIYGO130" charset="0"/>
                <a:ea typeface="YDIYGO130" charset="0"/>
                <a:cs typeface="YDIYGO130" charset="0"/>
                <a:sym typeface="YDIYGO130" charset="0"/>
              </a:rPr>
              <a:t>     010-2708-0051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3333" y="2935111"/>
            <a:ext cx="1030111" cy="28222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43778" y="3556000"/>
            <a:ext cx="3457222" cy="461665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</a:rPr>
              <a:t>USB Serial </a:t>
            </a:r>
            <a:r>
              <a:rPr lang="ko-KR" altLang="en-US" sz="2400" dirty="0">
                <a:solidFill>
                  <a:srgbClr val="FFFFFF"/>
                </a:solidFill>
              </a:rPr>
              <a:t>포트로 설정 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212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2696901" y="2743199"/>
            <a:ext cx="45372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>
                <a:solidFill>
                  <a:srgbClr val="FF0000"/>
                </a:solidFill>
              </a:rPr>
              <a:t>Serial port </a:t>
            </a:r>
            <a:r>
              <a:rPr kumimoji="1" lang="ko-KR" altLang="en-US"/>
              <a:t>연결이 안된다면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드라이브 장치를 설치해 주어야 해요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23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673"/>
            <a:ext cx="9144000" cy="3762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516284" y="2534856"/>
            <a:ext cx="1238491" cy="439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78330" y="4085863"/>
            <a:ext cx="6678592" cy="12244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54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ko-KR" altLang="en-US" sz="2391" b="1" dirty="0"/>
              <a:t>자동차에는 많은 센서가 있어요</a:t>
            </a:r>
            <a:r>
              <a:rPr lang="en-US" altLang="ko-KR" sz="2391" b="1" dirty="0"/>
              <a:t>!</a:t>
            </a:r>
            <a:endParaRPr sz="2391" b="1" dirty="0"/>
          </a:p>
        </p:txBody>
      </p:sp>
      <p:pic>
        <p:nvPicPr>
          <p:cNvPr id="7170" name="Picture 2" descr="http://imgnews.naver.com/image/029/2008/06/25/2008062502011632718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5" y="1417637"/>
            <a:ext cx="7966732" cy="53058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51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4" y="2441377"/>
            <a:ext cx="8206451" cy="3746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4" y="455230"/>
            <a:ext cx="8356922" cy="27910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41957" y="5509549"/>
            <a:ext cx="5168666" cy="5903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7656653" y="5620037"/>
            <a:ext cx="133108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1222718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52" y="597134"/>
            <a:ext cx="6311041" cy="5231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897" y="1166396"/>
            <a:ext cx="5317953" cy="5606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9111" y="2335881"/>
            <a:ext cx="2540101" cy="72996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Compiler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82391" y="3065843"/>
            <a:ext cx="2540101" cy="72996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Upload </a:t>
            </a:r>
          </a:p>
        </p:txBody>
      </p:sp>
    </p:spTree>
    <p:extLst>
      <p:ext uri="{BB962C8B-B14F-4D97-AF65-F5344CB8AC3E}">
        <p14:creationId xmlns:p14="http://schemas.microsoft.com/office/powerpoint/2010/main" val="9651307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8" y="2824222"/>
            <a:ext cx="5127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/>
              <a:t> </a:t>
            </a:r>
            <a:r>
              <a:rPr kumimoji="1" lang="en-US" altLang="ko-KR" sz="3200" b="1" dirty="0"/>
              <a:t>(S4A)</a:t>
            </a:r>
            <a:r>
              <a:rPr kumimoji="1" lang="ko-KR" altLang="en-US" sz="4400" b="1" dirty="0"/>
              <a:t>사전 작업</a:t>
            </a:r>
          </a:p>
        </p:txBody>
      </p:sp>
    </p:spTree>
    <p:extLst>
      <p:ext uri="{BB962C8B-B14F-4D97-AF65-F5344CB8AC3E}">
        <p14:creationId xmlns:p14="http://schemas.microsoft.com/office/powerpoint/2010/main" val="4627995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1" y="0"/>
            <a:ext cx="8868618" cy="6858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572000" y="3112773"/>
            <a:ext cx="933133" cy="316227"/>
          </a:xfrm>
          <a:prstGeom prst="ellipse">
            <a:avLst/>
          </a:prstGeom>
          <a:solidFill>
            <a:srgbClr val="FF0000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rtlCol="0" anchor="ctr"/>
          <a:lstStyle/>
          <a:p>
            <a:pPr algn="ctr"/>
            <a:r>
              <a:rPr kumimoji="1" lang="en-US" altLang="ko-KR" dirty="0"/>
              <a:t>+</a:t>
            </a:r>
            <a:r>
              <a:rPr kumimoji="1" lang="ko-KR" altLang="en-US" dirty="0"/>
              <a:t>제거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0087" y="2557997"/>
            <a:ext cx="459881" cy="698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5832" y="196770"/>
            <a:ext cx="1678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사전 작업</a:t>
            </a:r>
          </a:p>
        </p:txBody>
      </p:sp>
    </p:spTree>
    <p:extLst>
      <p:ext uri="{BB962C8B-B14F-4D97-AF65-F5344CB8AC3E}">
        <p14:creationId xmlns:p14="http://schemas.microsoft.com/office/powerpoint/2010/main" val="863346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507467"/>
            <a:ext cx="7781107" cy="61111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3656" y="5849173"/>
            <a:ext cx="4340506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</a:rPr>
              <a:t>12V</a:t>
            </a:r>
            <a:r>
              <a:rPr kumimoji="1" lang="en-US" altLang="ko-KR" sz="1600" dirty="0">
                <a:solidFill>
                  <a:schemeClr val="bg1"/>
                </a:solidFill>
              </a:rPr>
              <a:t> </a:t>
            </a:r>
            <a:r>
              <a:rPr kumimoji="1" lang="ko-KR" altLang="en-US" sz="1600" dirty="0">
                <a:solidFill>
                  <a:schemeClr val="bg1"/>
                </a:solidFill>
              </a:rPr>
              <a:t>전압때문에</a:t>
            </a:r>
            <a:r>
              <a:rPr kumimoji="1" lang="en-US" altLang="ko-KR" sz="1600" dirty="0">
                <a:solidFill>
                  <a:schemeClr val="bg1"/>
                </a:solidFill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</a:rPr>
              <a:t> 위와 같이 </a:t>
            </a:r>
            <a:r>
              <a:rPr kumimoji="1" lang="ko-KR" altLang="en-US" sz="2400" dirty="0">
                <a:solidFill>
                  <a:schemeClr val="bg1"/>
                </a:solidFill>
              </a:rPr>
              <a:t>직접</a:t>
            </a:r>
            <a:r>
              <a:rPr kumimoji="1" lang="ko-KR" altLang="en-US" sz="1600" dirty="0">
                <a:solidFill>
                  <a:schemeClr val="bg1"/>
                </a:solidFill>
              </a:rPr>
              <a:t>적으로 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아두이노에 전원을 인가하면 안된다</a:t>
            </a:r>
            <a:r>
              <a:rPr kumimoji="1" lang="en-US" altLang="ko-KR" sz="1600" dirty="0">
                <a:solidFill>
                  <a:schemeClr val="bg1"/>
                </a:solidFill>
              </a:rPr>
              <a:t>.</a:t>
            </a:r>
            <a:r>
              <a:rPr kumimoji="1"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43094" y="2786065"/>
            <a:ext cx="380067" cy="577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5833" y="1770927"/>
            <a:ext cx="1678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사전 작업</a:t>
            </a:r>
          </a:p>
        </p:txBody>
      </p:sp>
    </p:spTree>
    <p:extLst>
      <p:ext uri="{BB962C8B-B14F-4D97-AF65-F5344CB8AC3E}">
        <p14:creationId xmlns:p14="http://schemas.microsoft.com/office/powerpoint/2010/main" val="1474899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20" y="1371859"/>
            <a:ext cx="5407071" cy="4246621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3" y="2874287"/>
            <a:ext cx="2491394" cy="1660929"/>
          </a:xfrm>
          <a:prstGeom prst="rect">
            <a:avLst/>
          </a:prstGeom>
        </p:spPr>
      </p:pic>
      <p:cxnSp>
        <p:nvCxnSpPr>
          <p:cNvPr id="4" name="직선 연결선[R] 3"/>
          <p:cNvCxnSpPr/>
          <p:nvPr/>
        </p:nvCxnSpPr>
        <p:spPr>
          <a:xfrm flipH="1" flipV="1">
            <a:off x="2145561" y="3850383"/>
            <a:ext cx="3935392" cy="81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/>
          <p:cNvCxnSpPr/>
          <p:nvPr/>
        </p:nvCxnSpPr>
        <p:spPr>
          <a:xfrm flipH="1" flipV="1">
            <a:off x="2170636" y="3921758"/>
            <a:ext cx="3935392" cy="81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 flipV="1">
            <a:off x="2172561" y="3993133"/>
            <a:ext cx="3935392" cy="81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174486" y="4029783"/>
            <a:ext cx="3935392" cy="81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75168" y="4138296"/>
            <a:ext cx="1383491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컴퓨터 연결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373835" y="2865641"/>
            <a:ext cx="314105" cy="47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69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9144000" cy="52308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05500" y="1397000"/>
            <a:ext cx="841375" cy="1539875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61339" y="3016250"/>
            <a:ext cx="1745697" cy="492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입출력 변화 확인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84932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672"/>
            <a:ext cx="9144000" cy="5249597"/>
          </a:xfrm>
          <a:prstGeom prst="rect">
            <a:avLst/>
          </a:prstGeom>
        </p:spPr>
      </p:pic>
      <p:sp>
        <p:nvSpPr>
          <p:cNvPr id="152" name="Shape 152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8360"/>
            <a:ext cx="2133600" cy="26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291" tIns="32146" rIns="64291" bIns="32146"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93573" y="4196711"/>
            <a:ext cx="1036373" cy="591508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700" dirty="0">
                <a:solidFill>
                  <a:srgbClr val="FFFFFF"/>
                </a:solidFill>
                <a:sym typeface="Apple SD 산돌고딕 Neo 옅은체"/>
              </a:rPr>
              <a:t>블록형 </a:t>
            </a:r>
            <a:endParaRPr lang="en-US" altLang="ko-KR" sz="1700" dirty="0">
              <a:solidFill>
                <a:srgbClr val="FFFFFF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700" dirty="0">
                <a:solidFill>
                  <a:srgbClr val="FFFFFF"/>
                </a:solidFill>
                <a:sym typeface="Apple SD 산돌고딕 Neo 옅은체"/>
              </a:rPr>
              <a:t>구현 부분</a:t>
            </a:r>
            <a:endParaRPr lang="en-US" sz="17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8327" y="4679623"/>
            <a:ext cx="2034873" cy="591508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700" dirty="0">
                <a:solidFill>
                  <a:srgbClr val="FFFFFF"/>
                </a:solidFill>
                <a:sym typeface="Apple SD 산돌고딕 Neo 옅은체"/>
              </a:rPr>
              <a:t>아두이노 및 스프라이트 적용 </a:t>
            </a:r>
            <a:endParaRPr lang="en-US" sz="17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48185" y="3759552"/>
            <a:ext cx="1036373" cy="591508"/>
          </a:xfrm>
          <a:prstGeom prst="rect">
            <a:avLst/>
          </a:prstGeom>
          <a:solidFill>
            <a:srgbClr val="1F497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700" dirty="0">
                <a:solidFill>
                  <a:srgbClr val="FFFFFF"/>
                </a:solidFill>
              </a:rPr>
              <a:t>아두이노 연결</a:t>
            </a:r>
            <a:endParaRPr lang="en-US" sz="17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1760" y="1182946"/>
            <a:ext cx="1036373" cy="331822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700" dirty="0">
                <a:solidFill>
                  <a:srgbClr val="FFFFFF"/>
                </a:solidFill>
                <a:sym typeface="Apple SD 산돌고딕 Neo 옅은체"/>
              </a:rPr>
              <a:t>블록 메뉴</a:t>
            </a:r>
            <a:endParaRPr lang="en-US" sz="1700" dirty="0">
              <a:solidFill>
                <a:srgbClr val="FFFFFF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45308118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10" y="561987"/>
            <a:ext cx="1812727" cy="6277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73" y="570916"/>
            <a:ext cx="1857375" cy="628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150" y="561987"/>
            <a:ext cx="1857375" cy="62775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485" y="570915"/>
            <a:ext cx="1777546" cy="62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74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0003" y="1685435"/>
            <a:ext cx="5181865" cy="1241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/>
            <a:r>
              <a:rPr lang="en-US" altLang="ko-KR" sz="4000" dirty="0">
                <a:solidFill>
                  <a:srgbClr val="000000"/>
                </a:solidFill>
                <a:sym typeface="Apple SD 산돌고딕 Neo 옅은체"/>
              </a:rPr>
              <a:t>RC CAR </a:t>
            </a:r>
            <a:r>
              <a:rPr lang="ko-KR" altLang="en-US" sz="4000" dirty="0">
                <a:solidFill>
                  <a:srgbClr val="000000"/>
                </a:solidFill>
                <a:sym typeface="Apple SD 산돌고딕 Neo 옅은체"/>
              </a:rPr>
              <a:t>코딩 하기</a:t>
            </a:r>
            <a:endParaRPr lang="en-US" altLang="ko-KR" sz="40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hangingPunct="0"/>
            <a:r>
              <a:rPr lang="ko-KR" altLang="ko-KR" sz="2400" dirty="0">
                <a:solidFill>
                  <a:srgbClr val="000000"/>
                </a:solidFill>
                <a:sym typeface="Apple SD 산돌고딕 Neo 옅은체"/>
              </a:rPr>
              <a:t>(</a:t>
            </a:r>
            <a:r>
              <a:rPr lang="en-US" altLang="ko-KR" sz="2400" dirty="0">
                <a:solidFill>
                  <a:srgbClr val="000000"/>
                </a:solidFill>
                <a:sym typeface="Apple SD 산돌고딕 Neo 옅은체"/>
              </a:rPr>
              <a:t>4SA</a:t>
            </a:r>
            <a:r>
              <a:rPr lang="ko-KR" altLang="en-US" sz="2400" dirty="0">
                <a:solidFill>
                  <a:srgbClr val="000000"/>
                </a:solidFill>
                <a:sym typeface="Apple SD 산돌고딕 Neo 옅은체"/>
              </a:rPr>
              <a:t> 코딩</a:t>
            </a:r>
            <a:r>
              <a:rPr lang="en-US" altLang="ko-KR" sz="2400" dirty="0">
                <a:solidFill>
                  <a:srgbClr val="000000"/>
                </a:solidFill>
                <a:sym typeface="Apple SD 산돌고딕 Neo 옅은체"/>
              </a:rPr>
              <a:t>)</a:t>
            </a:r>
            <a:r>
              <a:rPr lang="ko-KR" altLang="en-US" sz="3600" dirty="0">
                <a:solidFill>
                  <a:srgbClr val="000000"/>
                </a:solidFill>
                <a:sym typeface="Apple SD 산돌고딕 Neo 옅은체"/>
              </a:rPr>
              <a:t> </a:t>
            </a:r>
            <a:endParaRPr lang="en-US" altLang="ko-KR" sz="3600" dirty="0">
              <a:solidFill>
                <a:srgbClr val="000000"/>
              </a:solidFill>
              <a:sym typeface="Apple SD 산돌고딕 Neo 옅은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35" y="3177791"/>
            <a:ext cx="3461200" cy="204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433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2067698" y="3247627"/>
            <a:ext cx="331626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 dirty="0"/>
              <a:t>이제 만들어 봅시</a:t>
            </a:r>
            <a:r>
              <a:rPr lang="ko-KR" altLang="en-US" sz="2531" dirty="0"/>
              <a:t>다</a:t>
            </a:r>
            <a:r>
              <a:rPr sz="2531" dirty="0"/>
              <a:t>.</a:t>
            </a:r>
          </a:p>
        </p:txBody>
      </p:sp>
      <p:pic>
        <p:nvPicPr>
          <p:cNvPr id="100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067" y="2174227"/>
            <a:ext cx="2143126" cy="2857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4053599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180"/>
            <a:ext cx="9144000" cy="62115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316" y="1429687"/>
            <a:ext cx="4184316" cy="3275991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왼쪽 바퀴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0" y="1429688"/>
            <a:ext cx="3556000" cy="262167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오른쪽 바퀴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1239451">
            <a:off x="5237895" y="1900291"/>
            <a:ext cx="456957" cy="298320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66396" y="1900289"/>
            <a:ext cx="343318" cy="2983202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24203" y="4951931"/>
            <a:ext cx="159307" cy="27878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/>
            <a:r>
              <a:rPr lang="ko-KR" altLang="ko-KR" sz="2000" dirty="0">
                <a:solidFill>
                  <a:schemeClr val="tx1"/>
                </a:solidFill>
              </a:rPr>
              <a:t>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2403" y="4957283"/>
            <a:ext cx="159307" cy="27878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45718" rIns="35998" bIns="45718"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6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98954" y="4930547"/>
            <a:ext cx="310445" cy="27878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36000" rIns="35998" bIns="36000" rtlCol="0" anchor="ctr"/>
          <a:lstStyle/>
          <a:p>
            <a:pPr algn="ctr"/>
            <a:r>
              <a:rPr lang="en-US" altLang="ko-KR" sz="2000" spc="-300" dirty="0">
                <a:solidFill>
                  <a:schemeClr val="tx1"/>
                </a:solidFill>
              </a:rPr>
              <a:t>11</a:t>
            </a:r>
            <a:endParaRPr lang="en-US" sz="2000" spc="-3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83474" y="4922531"/>
            <a:ext cx="310445" cy="27878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36000" rIns="35998" bIns="36000" rtlCol="0" anchor="ctr"/>
          <a:lstStyle/>
          <a:p>
            <a:pPr algn="ctr"/>
            <a:r>
              <a:rPr lang="en-US" altLang="ko-KR" sz="2000" spc="-300" dirty="0">
                <a:solidFill>
                  <a:schemeClr val="tx1"/>
                </a:solidFill>
              </a:rPr>
              <a:t>12</a:t>
            </a:r>
            <a:endParaRPr lang="en-US" sz="2000" spc="-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62362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59" y="1127125"/>
            <a:ext cx="7371167" cy="47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4656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308" y="2729230"/>
            <a:ext cx="3073400" cy="2222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93" y="0"/>
            <a:ext cx="208506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261" y="0"/>
            <a:ext cx="2082069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2727" y="118872"/>
            <a:ext cx="210313" cy="192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10193" y="5099304"/>
            <a:ext cx="210313" cy="192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2606216" y="102108"/>
            <a:ext cx="210313" cy="192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5002239" y="-4895088"/>
            <a:ext cx="210313" cy="192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2395903" y="1927860"/>
            <a:ext cx="210313" cy="192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5</a:t>
            </a:r>
            <a:endParaRPr kumimoji="1" lang="ko-KR" altLang="en-US" sz="1400" dirty="0"/>
          </a:p>
        </p:txBody>
      </p:sp>
      <p:sp>
        <p:nvSpPr>
          <p:cNvPr id="11" name="타원 10"/>
          <p:cNvSpPr/>
          <p:nvPr/>
        </p:nvSpPr>
        <p:spPr>
          <a:xfrm>
            <a:off x="2395902" y="2567178"/>
            <a:ext cx="210313" cy="192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6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609837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973"/>
            <a:ext cx="9144000" cy="545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436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82800"/>
            <a:ext cx="7912100" cy="2679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38027" y="3653419"/>
            <a:ext cx="1238535" cy="925114"/>
          </a:xfrm>
          <a:prstGeom prst="rect">
            <a:avLst/>
          </a:prstGeom>
          <a:solidFill>
            <a:srgbClr val="FF000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32602" y="5362529"/>
            <a:ext cx="3036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방향키 눌렸을 때 움직이기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스페이스 키 눌렸을 때</a:t>
            </a:r>
            <a:r>
              <a:rPr lang="ko-KR" altLang="ko-KR" dirty="0"/>
              <a:t> </a:t>
            </a:r>
            <a:r>
              <a:rPr lang="ko-KR" altLang="en-US" dirty="0"/>
              <a:t>정지하기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98408" y="4102299"/>
            <a:ext cx="1648491" cy="421868"/>
          </a:xfrm>
          <a:prstGeom prst="rect">
            <a:avLst/>
          </a:prstGeom>
          <a:solidFill>
            <a:srgbClr val="FF000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20109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4" y="0"/>
            <a:ext cx="187429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2393" y="1838270"/>
            <a:ext cx="1473141" cy="420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100" y="2705662"/>
            <a:ext cx="3009900" cy="2349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6284" y="381965"/>
            <a:ext cx="798653" cy="312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158" y="0"/>
            <a:ext cx="2082069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09157" y="2039249"/>
            <a:ext cx="2082069" cy="8544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731094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30" y="1965827"/>
            <a:ext cx="3133217" cy="2779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99" y="963862"/>
            <a:ext cx="3110991" cy="2725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8" y="3796632"/>
            <a:ext cx="3142693" cy="2606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71506" y="1126958"/>
            <a:ext cx="802105" cy="316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직진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87575" y="3961064"/>
            <a:ext cx="802105" cy="31683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후진 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9394" y="2702426"/>
            <a:ext cx="802105" cy="31683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정지 </a:t>
            </a:r>
          </a:p>
        </p:txBody>
      </p:sp>
    </p:spTree>
    <p:extLst>
      <p:ext uri="{BB962C8B-B14F-4D97-AF65-F5344CB8AC3E}">
        <p14:creationId xmlns:p14="http://schemas.microsoft.com/office/powerpoint/2010/main" val="279073475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463550"/>
            <a:ext cx="7759700" cy="59309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04567" y="4641448"/>
            <a:ext cx="601883" cy="2083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정지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888173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82800"/>
            <a:ext cx="7912100" cy="2679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38027" y="3653419"/>
            <a:ext cx="1238535" cy="925114"/>
          </a:xfrm>
          <a:prstGeom prst="rect">
            <a:avLst/>
          </a:prstGeom>
          <a:solidFill>
            <a:srgbClr val="FF000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32602" y="5362529"/>
            <a:ext cx="297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방향키가 눌렸을 때만 동작하기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9277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99" y="0"/>
            <a:ext cx="1879858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7" y="0"/>
            <a:ext cx="190752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84790" y="115746"/>
            <a:ext cx="902825" cy="254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4177" y="1261639"/>
            <a:ext cx="1405175" cy="405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53367" y="3426105"/>
            <a:ext cx="1405175" cy="335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98319" y="578734"/>
            <a:ext cx="803291" cy="289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69" y="2112860"/>
            <a:ext cx="4253885" cy="29105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8902" y="2990027"/>
            <a:ext cx="930613" cy="490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0476" y="4054898"/>
            <a:ext cx="930613" cy="274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8902" y="6068892"/>
            <a:ext cx="1231554" cy="789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991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19062</TotalTime>
  <Words>788</Words>
  <Application>Microsoft Macintosh PowerPoint</Application>
  <PresentationFormat>화면 슬라이드 쇼(4:3)</PresentationFormat>
  <Paragraphs>365</Paragraphs>
  <Slides>137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137</vt:i4>
      </vt:variant>
    </vt:vector>
  </HeadingPairs>
  <TitlesOfParts>
    <vt:vector size="144" baseType="lpstr">
      <vt:lpstr>나눔고딕</vt:lpstr>
      <vt:lpstr>나눔고딕</vt:lpstr>
      <vt:lpstr>맑은 고딕</vt:lpstr>
      <vt:lpstr>YDIYGO130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여러분의 꿈의 자동차는 무엇인가요?</vt:lpstr>
      <vt:lpstr>자동차는 2만여개의 부품으로 구성되어 있어요!</vt:lpstr>
      <vt:lpstr>자동차를 움직이는 것은 엔진이다?</vt:lpstr>
      <vt:lpstr>자동차에는 많은 센서가 있어요!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사전 작업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 자료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구슬희</dc:creator>
  <cp:lastModifiedBy>김 종필</cp:lastModifiedBy>
  <cp:revision>345</cp:revision>
  <cp:lastPrinted>2018-11-14T13:09:08Z</cp:lastPrinted>
  <dcterms:created xsi:type="dcterms:W3CDTF">2016-04-08T08:38:28Z</dcterms:created>
  <dcterms:modified xsi:type="dcterms:W3CDTF">2021-08-07T07:48:56Z</dcterms:modified>
</cp:coreProperties>
</file>